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sldIdLst>
    <p:sldId id="256" r:id="rId6"/>
    <p:sldId id="261" r:id="rId7"/>
    <p:sldId id="262" r:id="rId8"/>
    <p:sldId id="300" r:id="rId9"/>
    <p:sldId id="322" r:id="rId10"/>
    <p:sldId id="297" r:id="rId11"/>
    <p:sldId id="298" r:id="rId12"/>
    <p:sldId id="299" r:id="rId13"/>
    <p:sldId id="269" r:id="rId14"/>
    <p:sldId id="341" r:id="rId15"/>
    <p:sldId id="273" r:id="rId16"/>
    <p:sldId id="275" r:id="rId17"/>
    <p:sldId id="289" r:id="rId18"/>
    <p:sldId id="301" r:id="rId19"/>
    <p:sldId id="306" r:id="rId20"/>
    <p:sldId id="311" r:id="rId21"/>
    <p:sldId id="312" r:id="rId22"/>
    <p:sldId id="342" r:id="rId23"/>
    <p:sldId id="313" r:id="rId24"/>
    <p:sldId id="314" r:id="rId25"/>
    <p:sldId id="310" r:id="rId26"/>
    <p:sldId id="309" r:id="rId27"/>
    <p:sldId id="323" r:id="rId28"/>
    <p:sldId id="316" r:id="rId29"/>
    <p:sldId id="319" r:id="rId30"/>
    <p:sldId id="307" r:id="rId31"/>
    <p:sldId id="305" r:id="rId32"/>
    <p:sldId id="292" r:id="rId33"/>
    <p:sldId id="293" r:id="rId34"/>
    <p:sldId id="302" r:id="rId35"/>
    <p:sldId id="304" r:id="rId36"/>
    <p:sldId id="294" r:id="rId37"/>
    <p:sldId id="303" r:id="rId38"/>
    <p:sldId id="295" r:id="rId39"/>
    <p:sldId id="272" r:id="rId40"/>
    <p:sldId id="333" r:id="rId41"/>
    <p:sldId id="340" r:id="rId42"/>
    <p:sldId id="332" r:id="rId43"/>
    <p:sldId id="331" r:id="rId44"/>
    <p:sldId id="330" r:id="rId45"/>
    <p:sldId id="329" r:id="rId46"/>
    <p:sldId id="328" r:id="rId47"/>
    <p:sldId id="327" r:id="rId48"/>
    <p:sldId id="326" r:id="rId49"/>
    <p:sldId id="325" r:id="rId50"/>
    <p:sldId id="324" r:id="rId51"/>
    <p:sldId id="334" r:id="rId52"/>
    <p:sldId id="335" r:id="rId53"/>
    <p:sldId id="336" r:id="rId54"/>
    <p:sldId id="337" r:id="rId55"/>
    <p:sldId id="338" r:id="rId56"/>
    <p:sldId id="33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0DF2A8-FC76-4F9D-B141-11C48799B893}"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184950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DF2A8-FC76-4F9D-B141-11C48799B893}"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412404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DF2A8-FC76-4F9D-B141-11C48799B893}"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375834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D3109F-D0BF-4820-910F-14DD37A40B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292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B3226-D7AD-44D0-9011-B47385E5E5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351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D3E41-C16A-42BC-8831-F4407F9BF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3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16D83-F0A8-44C9-BB59-FC925D4704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514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CB53DC-E5D9-41FA-958B-3CD4D8BA64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572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B06D6-0373-475E-B190-787344E023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412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8D055A-91B0-4C36-8FC2-D5DF3D0244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3363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883A0-EBD6-4FE8-8AA8-7D79270B9B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873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DF2A8-FC76-4F9D-B141-11C48799B893}"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3943586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A2873-B7F9-47C2-A415-81B7B1027F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203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6850E7-3CBB-41B9-A375-67CBE03477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762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E2F91-A666-47AB-871A-5EE59B3DA1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4913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D3109F-D0BF-4820-910F-14DD37A40B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5397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B3226-D7AD-44D0-9011-B47385E5E5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7538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D3E41-C16A-42BC-8831-F4407F9BF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3854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16D83-F0A8-44C9-BB59-FC925D4704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4717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CB53DC-E5D9-41FA-958B-3CD4D8BA64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5978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B06D6-0373-475E-B190-787344E023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8142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8D055A-91B0-4C36-8FC2-D5DF3D0244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651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DF2A8-FC76-4F9D-B141-11C48799B893}"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877815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883A0-EBD6-4FE8-8AA8-7D79270B9B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1674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A2873-B7F9-47C2-A415-81B7B1027F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0525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6850E7-3CBB-41B9-A375-67CBE03477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261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E2F91-A666-47AB-871A-5EE59B3DA1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9959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D3109F-D0BF-4820-910F-14DD37A40B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2591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B3226-D7AD-44D0-9011-B47385E5E5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3645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D3E41-C16A-42BC-8831-F4407F9BF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3233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16D83-F0A8-44C9-BB59-FC925D4704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8951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CB53DC-E5D9-41FA-958B-3CD4D8BA64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5564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B06D6-0373-475E-B190-787344E023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846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DF2A8-FC76-4F9D-B141-11C48799B893}"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660451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8D055A-91B0-4C36-8FC2-D5DF3D0244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961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883A0-EBD6-4FE8-8AA8-7D79270B9B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5467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A2873-B7F9-47C2-A415-81B7B1027F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024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6850E7-3CBB-41B9-A375-67CBE03477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94762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E2F91-A666-47AB-871A-5EE59B3DA1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2349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D3109F-D0BF-4820-910F-14DD37A40B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3250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B3226-D7AD-44D0-9011-B47385E5E5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7517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D3E41-C16A-42BC-8831-F4407F9BF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0699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16D83-F0A8-44C9-BB59-FC925D4704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08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CB53DC-E5D9-41FA-958B-3CD4D8BA64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632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0DF2A8-FC76-4F9D-B141-11C48799B893}"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3071985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B06D6-0373-475E-B190-787344E023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9803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8D055A-91B0-4C36-8FC2-D5DF3D0244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1034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883A0-EBD6-4FE8-8AA8-7D79270B9B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7553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A2873-B7F9-47C2-A415-81B7B1027F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3272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6850E7-3CBB-41B9-A375-67CBE03477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6103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E2F91-A666-47AB-871A-5EE59B3DA1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641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DF2A8-FC76-4F9D-B141-11C48799B893}"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7810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DF2A8-FC76-4F9D-B141-11C48799B893}"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236888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DF2A8-FC76-4F9D-B141-11C48799B893}"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359455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DF2A8-FC76-4F9D-B141-11C48799B893}"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B52FA-8C8D-4011-8AC5-6B902B2C147E}" type="slidenum">
              <a:rPr lang="en-US" smtClean="0"/>
              <a:t>‹#›</a:t>
            </a:fld>
            <a:endParaRPr lang="en-US"/>
          </a:p>
        </p:txBody>
      </p:sp>
    </p:spTree>
    <p:extLst>
      <p:ext uri="{BB962C8B-B14F-4D97-AF65-F5344CB8AC3E}">
        <p14:creationId xmlns:p14="http://schemas.microsoft.com/office/powerpoint/2010/main" val="320064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DF2A8-FC76-4F9D-B141-11C48799B893}" type="datetimeFigureOut">
              <a:rPr lang="en-US" smtClean="0"/>
              <a:t>9/2/2018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B52FA-8C8D-4011-8AC5-6B902B2C147E}" type="slidenum">
              <a:rPr lang="en-US" smtClean="0"/>
              <a:t>‹#›</a:t>
            </a:fld>
            <a:endParaRPr lang="en-US"/>
          </a:p>
        </p:txBody>
      </p:sp>
    </p:spTree>
    <p:extLst>
      <p:ext uri="{BB962C8B-B14F-4D97-AF65-F5344CB8AC3E}">
        <p14:creationId xmlns:p14="http://schemas.microsoft.com/office/powerpoint/2010/main" val="298054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E872C41-855A-407C-B87C-CF0294EBFF1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62476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E872C41-855A-407C-B87C-CF0294EBFF1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45833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E872C41-855A-407C-B87C-CF0294EBFF1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109697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en-US">
              <a:solidFill>
                <a:srgbClr val="000000"/>
              </a:solidFill>
            </a:endParaRPr>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E872C41-855A-407C-B87C-CF0294EBFF1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406582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en-US" dirty="0">
                <a:latin typeface="Times New Roman"/>
                <a:ea typeface="Calibri"/>
                <a:cs typeface="Times New Roman"/>
              </a:rPr>
              <a:t>Deictic Directionality Exponents in </a:t>
            </a:r>
            <a:r>
              <a:rPr lang="en-US" dirty="0" err="1">
                <a:latin typeface="Times New Roman"/>
                <a:ea typeface="Calibri"/>
                <a:cs typeface="Times New Roman"/>
              </a:rPr>
              <a:t>Emai</a:t>
            </a:r>
            <a:endParaRPr lang="en-US" dirty="0">
              <a:effectLst/>
              <a:latin typeface="Times New Roman"/>
              <a:ea typeface="Calibri"/>
              <a:cs typeface="Times New Roman"/>
            </a:endParaRPr>
          </a:p>
        </p:txBody>
      </p:sp>
      <p:sp>
        <p:nvSpPr>
          <p:cNvPr id="3" name="Subtitle 2"/>
          <p:cNvSpPr>
            <a:spLocks noGrp="1"/>
          </p:cNvSpPr>
          <p:nvPr>
            <p:ph type="subTitle" idx="1"/>
          </p:nvPr>
        </p:nvSpPr>
        <p:spPr>
          <a:xfrm>
            <a:off x="1371600" y="3886200"/>
            <a:ext cx="6400800" cy="2514600"/>
          </a:xfrm>
        </p:spPr>
        <p:txBody>
          <a:bodyPr>
            <a:normAutofit fontScale="92500" lnSpcReduction="10000"/>
          </a:bodyPr>
          <a:lstStyle/>
          <a:p>
            <a:r>
              <a:rPr lang="en-US" dirty="0" smtClean="0"/>
              <a:t>Ronald P. Schaefer</a:t>
            </a:r>
          </a:p>
          <a:p>
            <a:r>
              <a:rPr lang="en-US" dirty="0"/>
              <a:t>a</a:t>
            </a:r>
            <a:r>
              <a:rPr lang="en-US" dirty="0" smtClean="0"/>
              <a:t>nd </a:t>
            </a:r>
          </a:p>
          <a:p>
            <a:r>
              <a:rPr lang="en-US" dirty="0" smtClean="0"/>
              <a:t>Francis O. </a:t>
            </a:r>
            <a:r>
              <a:rPr lang="en-US" dirty="0" err="1" smtClean="0"/>
              <a:t>Egbokhare</a:t>
            </a:r>
            <a:endParaRPr lang="en-US" dirty="0" smtClean="0"/>
          </a:p>
          <a:p>
            <a:endParaRPr lang="en-US" dirty="0" smtClean="0"/>
          </a:p>
          <a:p>
            <a:r>
              <a:rPr lang="en-US" dirty="0" smtClean="0"/>
              <a:t>SWL VIII</a:t>
            </a:r>
          </a:p>
          <a:p>
            <a:endParaRPr lang="en-US" dirty="0"/>
          </a:p>
          <a:p>
            <a:endParaRPr lang="en-US" dirty="0"/>
          </a:p>
        </p:txBody>
      </p:sp>
    </p:spTree>
    <p:extLst>
      <p:ext uri="{BB962C8B-B14F-4D97-AF65-F5344CB8AC3E}">
        <p14:creationId xmlns:p14="http://schemas.microsoft.com/office/powerpoint/2010/main" val="1847865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		a</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é</a:t>
            </a:r>
            <a:r>
              <a:rPr lang="en-US" sz="2400" i="1" dirty="0" err="1" smtClean="0">
                <a:latin typeface="Times New Roman"/>
                <a:ea typeface="Times New Roman"/>
                <a:cs typeface="Times New Roman"/>
              </a:rPr>
              <a:t>k</a:t>
            </a:r>
            <a:r>
              <a:rPr lang="en-US" sz="2400" i="1" u="sng" dirty="0" err="1" smtClean="0">
                <a:latin typeface="Times New Roman"/>
                <a:ea typeface="Times New Roman"/>
                <a:cs typeface="Times New Roman"/>
              </a:rPr>
              <a:t>é</a:t>
            </a:r>
            <a:r>
              <a:rPr lang="en-US" sz="2400" i="1" dirty="0" err="1" smtClean="0">
                <a:latin typeface="Times New Roman"/>
                <a:ea typeface="Times New Roman"/>
                <a:cs typeface="Times New Roman"/>
              </a:rPr>
              <a:t>ín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ímè</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PRP.enter</a:t>
            </a:r>
            <a:r>
              <a:rPr lang="en-US" sz="2400" dirty="0">
                <a:latin typeface="Times New Roman"/>
                <a:ea typeface="Times New Roman"/>
                <a:cs typeface="Times New Roman"/>
              </a:rPr>
              <a:t>		LOC		</a:t>
            </a:r>
            <a:r>
              <a:rPr lang="en-US" sz="2400" dirty="0" smtClean="0">
                <a:latin typeface="Times New Roman"/>
                <a:ea typeface="Times New Roman"/>
                <a:cs typeface="Times New Roman"/>
              </a:rPr>
              <a:t>	inside</a:t>
            </a:r>
            <a:r>
              <a:rPr lang="en-US" sz="2400" dirty="0">
                <a:latin typeface="Times New Roman"/>
                <a:ea typeface="Times New Roman"/>
                <a:cs typeface="Times New Roman"/>
              </a:rPr>
              <a:t>		</a:t>
            </a:r>
            <a:r>
              <a:rPr lang="en-US" sz="2400" dirty="0" smtClean="0">
                <a:latin typeface="Times New Roman"/>
                <a:ea typeface="Times New Roman"/>
                <a:cs typeface="Times New Roman"/>
              </a:rPr>
              <a:t>	farm</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entered the farm.’</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b</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m</a:t>
            </a:r>
            <a:r>
              <a:rPr lang="en-US" sz="2400" i="1" u="sng" dirty="0" err="1">
                <a:latin typeface="Times New Roman"/>
                <a:ea typeface="Times New Roman"/>
                <a:cs typeface="Times New Roman"/>
              </a:rPr>
              <a:t>ò</a:t>
            </a:r>
            <a:r>
              <a:rPr lang="en-US" sz="2400" i="1" dirty="0">
                <a:latin typeface="Times New Roman"/>
                <a:ea typeface="Times New Roman"/>
                <a:cs typeface="Times New Roman"/>
              </a:rPr>
              <a:t>			</a:t>
            </a:r>
            <a:r>
              <a:rPr lang="en-US" sz="2400" i="1" u="sng" dirty="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err="1">
                <a:latin typeface="Times New Roman"/>
                <a:ea typeface="Times New Roman"/>
                <a:cs typeface="Times New Roman"/>
              </a:rPr>
              <a:t>làgáá</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ùhàì</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the	child		SC	C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move.round</a:t>
            </a:r>
            <a:r>
              <a:rPr lang="en-US" sz="2400" dirty="0">
                <a:latin typeface="Times New Roman"/>
                <a:ea typeface="Times New Roman"/>
                <a:cs typeface="Times New Roman"/>
              </a:rPr>
              <a:t>	</a:t>
            </a:r>
            <a:r>
              <a:rPr lang="en-US" sz="2400" dirty="0" smtClean="0">
                <a:latin typeface="Times New Roman"/>
                <a:ea typeface="Times New Roman"/>
                <a:cs typeface="Times New Roman"/>
              </a:rPr>
              <a:t>	well</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‘The child is moving around the well</a:t>
            </a:r>
            <a:r>
              <a:rPr lang="en-US" sz="2400" dirty="0" smtClean="0">
                <a:latin typeface="Times New Roman"/>
                <a:ea typeface="Times New Roman"/>
                <a:cs typeface="Times New Roman"/>
              </a:rPr>
              <a:t>.</a:t>
            </a: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2	</a:t>
            </a:r>
            <a:r>
              <a:rPr lang="en-US" sz="2400" dirty="0">
                <a:latin typeface="Times New Roman"/>
                <a:ea typeface="Times New Roman"/>
                <a:cs typeface="Times New Roman"/>
              </a:rPr>
              <a:t>	a.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err="1">
                <a:latin typeface="Times New Roman"/>
                <a:ea typeface="Times New Roman"/>
                <a:cs typeface="Times New Roman"/>
              </a:rPr>
              <a:t>lá</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ó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é</a:t>
            </a:r>
            <a:r>
              <a:rPr lang="en-US" sz="2400" i="1" dirty="0" err="1" smtClean="0">
                <a:latin typeface="Times New Roman"/>
                <a:ea typeface="Times New Roman"/>
                <a:cs typeface="Times New Roman"/>
              </a:rPr>
              <a:t>k</a:t>
            </a:r>
            <a:r>
              <a:rPr lang="en-US" sz="2400" i="1" u="sng" dirty="0" err="1" smtClean="0">
                <a:latin typeface="Times New Roman"/>
                <a:ea typeface="Times New Roman"/>
                <a:cs typeface="Times New Roman"/>
              </a:rPr>
              <a:t>é</a:t>
            </a:r>
            <a:r>
              <a:rPr lang="en-US" sz="2400" i="1" dirty="0" err="1" smtClean="0">
                <a:latin typeface="Times New Roman"/>
                <a:ea typeface="Times New Roman"/>
                <a:cs typeface="Times New Roman"/>
              </a:rPr>
              <a:t>ín</a:t>
            </a:r>
            <a:r>
              <a:rPr lang="en-US" sz="2400" i="1" dirty="0">
                <a:latin typeface="Times New Roman"/>
                <a:ea typeface="Times New Roman"/>
                <a:cs typeface="Times New Roman"/>
              </a:rPr>
              <a:t>		</a:t>
            </a:r>
            <a:r>
              <a:rPr lang="en-US" sz="2400" i="1" dirty="0" err="1">
                <a:latin typeface="Times New Roman"/>
                <a:ea typeface="Times New Roman"/>
                <a:cs typeface="Times New Roman"/>
              </a:rPr>
              <a:t>ímè</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err="1">
                <a:latin typeface="Times New Roman"/>
                <a:ea typeface="Times New Roman"/>
                <a:cs typeface="Times New Roman"/>
              </a:rPr>
              <a:t>PRP.run</a:t>
            </a:r>
            <a:r>
              <a:rPr lang="en-US" sz="2400" dirty="0">
                <a:latin typeface="Times New Roman"/>
                <a:ea typeface="Times New Roman"/>
                <a:cs typeface="Times New Roman"/>
              </a:rPr>
              <a:t>		</a:t>
            </a:r>
            <a:r>
              <a:rPr lang="en-US" sz="2400" dirty="0" smtClean="0">
                <a:latin typeface="Times New Roman"/>
                <a:ea typeface="Times New Roman"/>
                <a:cs typeface="Times New Roman"/>
              </a:rPr>
              <a:t>	enter		</a:t>
            </a:r>
            <a:r>
              <a:rPr lang="en-US" sz="2400" dirty="0">
                <a:latin typeface="Times New Roman"/>
                <a:ea typeface="Times New Roman"/>
                <a:cs typeface="Times New Roman"/>
              </a:rPr>
              <a:t>	LOC	</a:t>
            </a:r>
            <a:r>
              <a:rPr lang="en-US" sz="2400" dirty="0" smtClean="0">
                <a:latin typeface="Times New Roman"/>
                <a:ea typeface="Times New Roman"/>
                <a:cs typeface="Times New Roman"/>
              </a:rPr>
              <a:t>		inside</a:t>
            </a:r>
            <a:r>
              <a:rPr lang="en-US" sz="2400" dirty="0">
                <a:latin typeface="Times New Roman"/>
                <a:ea typeface="Times New Roman"/>
                <a:cs typeface="Times New Roman"/>
              </a:rPr>
              <a:t>		farm</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ran into the farm.’</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b.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lá</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lágáá</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ùhàì</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child</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PRP.run</a:t>
            </a:r>
            <a:r>
              <a:rPr lang="en-US" sz="2400" dirty="0">
                <a:latin typeface="Times New Roman"/>
                <a:ea typeface="Times New Roman"/>
                <a:cs typeface="Times New Roman"/>
              </a:rPr>
              <a:t>		</a:t>
            </a:r>
            <a:r>
              <a:rPr lang="en-US" sz="2400" dirty="0" err="1">
                <a:latin typeface="Times New Roman"/>
                <a:ea typeface="Times New Roman"/>
                <a:cs typeface="Times New Roman"/>
              </a:rPr>
              <a:t>move.round</a:t>
            </a:r>
            <a:r>
              <a:rPr lang="en-US" sz="2400" dirty="0">
                <a:latin typeface="Times New Roman"/>
                <a:ea typeface="Times New Roman"/>
                <a:cs typeface="Times New Roman"/>
              </a:rPr>
              <a:t>	well </a:t>
            </a:r>
            <a:endParaRPr lang="en-US" sz="2400" dirty="0">
              <a:latin typeface="Times New Roman"/>
              <a:ea typeface="Calibri"/>
              <a:cs typeface="Times New Roman"/>
            </a:endParaRPr>
          </a:p>
          <a:p>
            <a:pPr marL="11430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child has run around the well.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smtClean="0">
              <a:solidFill>
                <a:prstClr val="black"/>
              </a:solidFill>
              <a:latin typeface="Times New Roman"/>
              <a:ea typeface="Times New Roman"/>
              <a:cs typeface="Times New Roman"/>
            </a:endParaRPr>
          </a:p>
          <a:p>
            <a:pPr marL="0" lvl="0" indent="0" defTabSz="91440">
              <a:spcBef>
                <a:spcPts val="0"/>
              </a:spcBef>
              <a:buNone/>
              <a:tabLst>
                <a:tab pos="91440" algn="l"/>
              </a:tabLst>
            </a:pPr>
            <a:endParaRPr lang="en-US" sz="2400" dirty="0">
              <a:solidFill>
                <a:prstClr val="black"/>
              </a:solidFill>
              <a:latin typeface="Times New Roman"/>
              <a:ea typeface="Times New Roman"/>
              <a:cs typeface="Times New Roman"/>
            </a:endParaRP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a:p>
            <a:pPr defTabSz="91440">
              <a:tabLst>
                <a:tab pos="91440" algn="l"/>
              </a:tabLst>
            </a:pPr>
            <a:endParaRPr lang="en-US" sz="2400" dirty="0"/>
          </a:p>
        </p:txBody>
      </p:sp>
    </p:spTree>
    <p:extLst>
      <p:ext uri="{BB962C8B-B14F-4D97-AF65-F5344CB8AC3E}">
        <p14:creationId xmlns:p14="http://schemas.microsoft.com/office/powerpoint/2010/main" val="281085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Regarding deictic motion, </a:t>
            </a:r>
            <a:r>
              <a:rPr lang="en-US" sz="2400" dirty="0" err="1">
                <a:latin typeface="Times New Roman"/>
                <a:ea typeface="Calibri"/>
                <a:cs typeface="Times New Roman"/>
              </a:rPr>
              <a:t>Emai</a:t>
            </a:r>
            <a:r>
              <a:rPr lang="en-US" sz="2400" dirty="0">
                <a:latin typeface="Times New Roman"/>
                <a:ea typeface="Calibri"/>
                <a:cs typeface="Times New Roman"/>
              </a:rPr>
              <a:t> has several forms that express </a:t>
            </a:r>
            <a:r>
              <a:rPr lang="en-US" sz="2400" dirty="0" err="1">
                <a:latin typeface="Times New Roman"/>
                <a:ea typeface="Calibri"/>
                <a:cs typeface="Times New Roman"/>
              </a:rPr>
              <a:t>Motion+Deictic</a:t>
            </a:r>
            <a:r>
              <a:rPr lang="en-US" sz="2400" dirty="0">
                <a:latin typeface="Times New Roman"/>
                <a:ea typeface="Calibri"/>
                <a:cs typeface="Times New Roman"/>
              </a:rPr>
              <a:t> Path. These are the equivalents of English ‘come’ and ‘go.’ They consist of </a:t>
            </a:r>
            <a:r>
              <a:rPr lang="en-US" sz="2400" i="1" dirty="0">
                <a:latin typeface="Times New Roman"/>
                <a:ea typeface="Times New Roman"/>
                <a:cs typeface="Times New Roman"/>
              </a:rPr>
              <a:t>lod</a:t>
            </a:r>
            <a:r>
              <a:rPr lang="en-US" sz="2400" i="1" u="sng" dirty="0">
                <a:latin typeface="Times New Roman"/>
                <a:ea typeface="Times New Roman"/>
                <a:cs typeface="Times New Roman"/>
              </a:rPr>
              <a:t>e</a:t>
            </a:r>
            <a:r>
              <a:rPr lang="en-US" sz="2400" dirty="0">
                <a:latin typeface="Times New Roman"/>
                <a:ea typeface="Times New Roman"/>
                <a:cs typeface="Times New Roman"/>
              </a:rPr>
              <a:t> ‘go,’ </a:t>
            </a:r>
            <a:r>
              <a:rPr lang="en-US" sz="2400" i="1" dirty="0" err="1">
                <a:latin typeface="Times New Roman"/>
                <a:ea typeface="Times New Roman"/>
                <a:cs typeface="Times New Roman"/>
              </a:rPr>
              <a:t>vare</a:t>
            </a:r>
            <a:r>
              <a:rPr lang="en-US" sz="2400" dirty="0">
                <a:latin typeface="Times New Roman"/>
                <a:ea typeface="Times New Roman"/>
                <a:cs typeface="Times New Roman"/>
              </a:rPr>
              <a:t> ‘come’ and </a:t>
            </a:r>
            <a:r>
              <a:rPr lang="en-US" sz="2400" i="1" dirty="0">
                <a:latin typeface="Times New Roman"/>
                <a:ea typeface="Times New Roman"/>
                <a:cs typeface="Times New Roman"/>
              </a:rPr>
              <a:t>vade</a:t>
            </a:r>
            <a:r>
              <a:rPr lang="en-US" sz="2400" dirty="0">
                <a:latin typeface="Times New Roman"/>
                <a:ea typeface="Times New Roman"/>
                <a:cs typeface="Times New Roman"/>
              </a:rPr>
              <a:t> ‘come.’</a:t>
            </a:r>
            <a:endParaRPr lang="en-US" sz="2400" dirty="0">
              <a:latin typeface="Times New Roman"/>
              <a:ea typeface="Calibri"/>
              <a:cs typeface="Times New Roman"/>
            </a:endParaRPr>
          </a:p>
          <a:p>
            <a:pPr marL="0" indent="0">
              <a:buNone/>
            </a:pPr>
            <a:endParaRPr lang="en-US" sz="2400" dirty="0" smtClean="0"/>
          </a:p>
          <a:p>
            <a:pPr marL="0" marR="0" indent="0">
              <a:spcBef>
                <a:spcPts val="0"/>
              </a:spcBef>
              <a:spcAft>
                <a:spcPts val="0"/>
              </a:spcAft>
              <a:buNone/>
              <a:tabLst>
                <a:tab pos="-457200" algn="l"/>
                <a:tab pos="182880" algn="l"/>
              </a:tabLst>
            </a:pPr>
            <a:r>
              <a:rPr lang="en-US" sz="2400" dirty="0">
                <a:latin typeface="Times New Roman"/>
                <a:ea typeface="Times New Roman"/>
                <a:cs typeface="Times New Roman"/>
              </a:rPr>
              <a:t>3	</a:t>
            </a:r>
            <a:r>
              <a:rPr lang="en-US" sz="2400" dirty="0" smtClean="0">
                <a:latin typeface="Times New Roman"/>
                <a:ea typeface="Times New Roman"/>
                <a:cs typeface="Times New Roman"/>
              </a:rPr>
              <a:t>a</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lód</a:t>
            </a:r>
            <a:r>
              <a:rPr lang="en-US" sz="2400" i="1" u="sng" dirty="0" err="1"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ìwè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woman   </a:t>
            </a:r>
            <a:r>
              <a:rPr lang="en-US" sz="2400" dirty="0" err="1" smtClean="0">
                <a:latin typeface="Times New Roman"/>
                <a:ea typeface="Times New Roman"/>
                <a:cs typeface="Times New Roman"/>
              </a:rPr>
              <a:t>CONT.go</a:t>
            </a:r>
            <a:r>
              <a:rPr lang="en-US" sz="2400" dirty="0">
                <a:latin typeface="Times New Roman"/>
                <a:ea typeface="Times New Roman"/>
                <a:cs typeface="Times New Roman"/>
              </a:rPr>
              <a:t>	LOC	house</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‘The woman is going to the house.’</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váré</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vbì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ìwè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woman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PRP.come</a:t>
            </a:r>
            <a:r>
              <a:rPr lang="en-US" sz="2400" dirty="0">
                <a:latin typeface="Times New Roman"/>
                <a:ea typeface="Times New Roman"/>
                <a:cs typeface="Times New Roman"/>
              </a:rPr>
              <a:t>	</a:t>
            </a:r>
            <a:r>
              <a:rPr lang="en-US" sz="2400" dirty="0" smtClean="0">
                <a:latin typeface="Times New Roman"/>
                <a:ea typeface="Times New Roman"/>
                <a:cs typeface="Times New Roman"/>
              </a:rPr>
              <a:t>LOC</a:t>
            </a:r>
            <a:r>
              <a:rPr lang="en-US" sz="2400" dirty="0">
                <a:latin typeface="Times New Roman"/>
                <a:ea typeface="Times New Roman"/>
                <a:cs typeface="Times New Roman"/>
              </a:rPr>
              <a:t>	house</a:t>
            </a:r>
            <a:endParaRPr lang="en-US" sz="2400" dirty="0">
              <a:latin typeface="Times New Roman"/>
              <a:ea typeface="Calibri"/>
              <a:cs typeface="Times New Roman"/>
            </a:endParaRPr>
          </a:p>
          <a:p>
            <a:pPr marL="114300" lvl="1" indent="0">
              <a:spcBef>
                <a:spcPts val="0"/>
              </a:spcBef>
              <a:buNone/>
              <a:tabLst>
                <a:tab pos="-457200" algn="l"/>
                <a:tab pos="182880" algn="l"/>
              </a:tabLst>
            </a:pPr>
            <a:r>
              <a:rPr lang="en-US" sz="2000" dirty="0" smtClean="0">
                <a:latin typeface="Times New Roman"/>
                <a:ea typeface="Times New Roman"/>
                <a:cs typeface="Times New Roman"/>
              </a:rPr>
              <a:t>	           ‘</a:t>
            </a:r>
            <a:r>
              <a:rPr lang="en-US" sz="2000" dirty="0">
                <a:latin typeface="Times New Roman"/>
                <a:ea typeface="Times New Roman"/>
                <a:cs typeface="Times New Roman"/>
              </a:rPr>
              <a:t>The woman has come to the house</a:t>
            </a:r>
            <a:r>
              <a:rPr lang="en-US" sz="2000" dirty="0" smtClean="0">
                <a:latin typeface="Times New Roman"/>
                <a:ea typeface="Times New Roman"/>
                <a:cs typeface="Times New Roman"/>
              </a:rPr>
              <a:t>.</a:t>
            </a:r>
            <a:endParaRPr lang="en-US" sz="20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vádè</a:t>
            </a:r>
            <a:r>
              <a:rPr lang="en-US" sz="2400" i="1" dirty="0">
                <a:latin typeface="Times New Roman"/>
                <a:ea typeface="Times New Roman"/>
                <a:cs typeface="Times New Roman"/>
              </a:rPr>
              <a:t>		</a:t>
            </a:r>
            <a:r>
              <a:rPr lang="en-US" sz="2400" i="1" dirty="0" err="1">
                <a:latin typeface="Times New Roman"/>
                <a:ea typeface="Times New Roman"/>
                <a:cs typeface="Times New Roman"/>
              </a:rPr>
              <a:t>vbí</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ímè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woman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CONT.come</a:t>
            </a:r>
            <a:r>
              <a:rPr lang="en-US" sz="2400" dirty="0">
                <a:latin typeface="Times New Roman"/>
                <a:ea typeface="Times New Roman"/>
                <a:cs typeface="Times New Roman"/>
              </a:rPr>
              <a:t>	LOC	farm</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woman is coming to the farm.’</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p>
          <a:p>
            <a:pPr marL="0" indent="0">
              <a:buNone/>
            </a:pPr>
            <a:endParaRPr lang="en-US" sz="2400" dirty="0"/>
          </a:p>
        </p:txBody>
      </p:sp>
    </p:spTree>
    <p:extLst>
      <p:ext uri="{BB962C8B-B14F-4D97-AF65-F5344CB8AC3E}">
        <p14:creationId xmlns:p14="http://schemas.microsoft.com/office/powerpoint/2010/main" val="741155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In </a:t>
            </a:r>
            <a:r>
              <a:rPr lang="en-US" sz="2400" dirty="0" err="1">
                <a:latin typeface="Times New Roman"/>
                <a:ea typeface="Calibri"/>
                <a:cs typeface="Times New Roman"/>
              </a:rPr>
              <a:t>Emai</a:t>
            </a:r>
            <a:r>
              <a:rPr lang="en-US" sz="2400" dirty="0">
                <a:latin typeface="Times New Roman"/>
                <a:ea typeface="Calibri"/>
                <a:cs typeface="Times New Roman"/>
              </a:rPr>
              <a:t>, deictic directionality is coded by </a:t>
            </a:r>
            <a:r>
              <a:rPr lang="en-US" sz="2400" dirty="0" err="1">
                <a:latin typeface="Times New Roman"/>
                <a:ea typeface="Calibri"/>
                <a:cs typeface="Times New Roman"/>
              </a:rPr>
              <a:t>venitive</a:t>
            </a:r>
            <a:r>
              <a:rPr lang="en-US" sz="2400" dirty="0">
                <a:latin typeface="Times New Roman"/>
                <a:ea typeface="Calibri"/>
                <a:cs typeface="Times New Roman"/>
              </a:rPr>
              <a:t> (VN) </a:t>
            </a:r>
            <a:r>
              <a:rPr lang="en-US" sz="2400" i="1" dirty="0">
                <a:latin typeface="Times New Roman"/>
                <a:ea typeface="Calibri"/>
                <a:cs typeface="Times New Roman"/>
              </a:rPr>
              <a:t>re</a:t>
            </a:r>
            <a:r>
              <a:rPr lang="en-US" sz="2400" dirty="0">
                <a:latin typeface="Times New Roman"/>
                <a:ea typeface="Calibri"/>
                <a:cs typeface="Times New Roman"/>
              </a:rPr>
              <a:t> and </a:t>
            </a:r>
            <a:r>
              <a:rPr lang="en-US" sz="2400" dirty="0" err="1">
                <a:latin typeface="Times New Roman"/>
                <a:ea typeface="Calibri"/>
                <a:cs typeface="Times New Roman"/>
              </a:rPr>
              <a:t>andative</a:t>
            </a:r>
            <a:r>
              <a:rPr lang="en-US" sz="2400" dirty="0">
                <a:latin typeface="Times New Roman"/>
                <a:ea typeface="Calibri"/>
                <a:cs typeface="Times New Roman"/>
              </a:rPr>
              <a:t> (AN) </a:t>
            </a:r>
            <a:r>
              <a:rPr lang="en-US" sz="2400" i="1" dirty="0">
                <a:latin typeface="Times New Roman"/>
                <a:ea typeface="Calibri"/>
                <a:cs typeface="Times New Roman"/>
              </a:rPr>
              <a:t>a</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Both </a:t>
            </a:r>
            <a:r>
              <a:rPr lang="en-US" sz="2400" dirty="0">
                <a:latin typeface="Times New Roman"/>
                <a:ea typeface="Calibri"/>
                <a:cs typeface="Times New Roman"/>
              </a:rPr>
              <a:t>combine with verbs, as do other </a:t>
            </a:r>
            <a:r>
              <a:rPr lang="en-US" sz="2400" dirty="0" err="1">
                <a:latin typeface="Times New Roman"/>
                <a:ea typeface="Calibri"/>
                <a:cs typeface="Times New Roman"/>
              </a:rPr>
              <a:t>postverbal</a:t>
            </a:r>
            <a:r>
              <a:rPr lang="en-US" sz="2400" dirty="0">
                <a:latin typeface="Times New Roman"/>
                <a:ea typeface="Calibri"/>
                <a:cs typeface="Times New Roman"/>
              </a:rPr>
              <a:t> particles that have functions bearing on </a:t>
            </a:r>
            <a:r>
              <a:rPr lang="en-US" sz="2400" dirty="0" err="1">
                <a:latin typeface="Times New Roman"/>
                <a:ea typeface="Calibri"/>
                <a:cs typeface="Times New Roman"/>
              </a:rPr>
              <a:t>valency</a:t>
            </a:r>
            <a:r>
              <a:rPr lang="en-US" sz="2400" dirty="0">
                <a:latin typeface="Times New Roman"/>
                <a:ea typeface="Calibri"/>
                <a:cs typeface="Times New Roman"/>
              </a:rPr>
              <a:t> conditions or aspectual state.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In </a:t>
            </a:r>
            <a:r>
              <a:rPr lang="en-US" sz="2400" dirty="0">
                <a:latin typeface="Times New Roman"/>
                <a:ea typeface="Calibri"/>
                <a:cs typeface="Times New Roman"/>
              </a:rPr>
              <a:t>some respects, this particle set appears to cover much of the same semantic terrain that characterizes Bantu verbal suffixes or extensions, as discussed in Hyman (2007), </a:t>
            </a:r>
            <a:r>
              <a:rPr lang="en-US" sz="2400" dirty="0" err="1">
                <a:latin typeface="Times New Roman"/>
                <a:ea typeface="Calibri"/>
                <a:cs typeface="Times New Roman"/>
              </a:rPr>
              <a:t>Schadeberg</a:t>
            </a:r>
            <a:r>
              <a:rPr lang="en-US" sz="2400" dirty="0">
                <a:latin typeface="Times New Roman"/>
                <a:ea typeface="Calibri"/>
                <a:cs typeface="Times New Roman"/>
              </a:rPr>
              <a:t> (2003), among others.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The </a:t>
            </a:r>
            <a:r>
              <a:rPr lang="en-US" sz="2400" dirty="0" err="1">
                <a:latin typeface="Times New Roman"/>
                <a:ea typeface="Calibri"/>
                <a:cs typeface="Times New Roman"/>
              </a:rPr>
              <a:t>Emai</a:t>
            </a:r>
            <a:r>
              <a:rPr lang="en-US" sz="2400" dirty="0">
                <a:latin typeface="Times New Roman"/>
                <a:ea typeface="Calibri"/>
                <a:cs typeface="Times New Roman"/>
              </a:rPr>
              <a:t> particle set includes the </a:t>
            </a:r>
            <a:r>
              <a:rPr lang="en-US" sz="2400" dirty="0" err="1">
                <a:latin typeface="Times New Roman"/>
                <a:ea typeface="Calibri"/>
                <a:cs typeface="Times New Roman"/>
              </a:rPr>
              <a:t>valency</a:t>
            </a:r>
            <a:r>
              <a:rPr lang="en-US" sz="2400" dirty="0">
                <a:latin typeface="Times New Roman"/>
                <a:ea typeface="Calibri"/>
                <a:cs typeface="Times New Roman"/>
              </a:rPr>
              <a:t> forms: Applicative </a:t>
            </a:r>
            <a:r>
              <a:rPr lang="en-US" sz="2400" i="1" dirty="0">
                <a:latin typeface="Times New Roman"/>
                <a:ea typeface="Times New Roman"/>
                <a:cs typeface="Times New Roman"/>
              </a:rPr>
              <a:t>li</a:t>
            </a:r>
            <a:r>
              <a:rPr lang="en-US" sz="2400" dirty="0">
                <a:latin typeface="Times New Roman"/>
                <a:ea typeface="Calibri"/>
                <a:cs typeface="Times New Roman"/>
              </a:rPr>
              <a:t>, Change of Location </a:t>
            </a:r>
            <a:r>
              <a:rPr lang="en-US" sz="2400" i="1" u="sng" dirty="0">
                <a:latin typeface="Times New Roman"/>
                <a:ea typeface="Times New Roman"/>
                <a:cs typeface="Times New Roman"/>
              </a:rPr>
              <a:t>o</a:t>
            </a:r>
            <a:r>
              <a:rPr lang="en-US" sz="2400" dirty="0">
                <a:latin typeface="Times New Roman"/>
                <a:ea typeface="Calibri"/>
                <a:cs typeface="Times New Roman"/>
              </a:rPr>
              <a:t> and Projected Adherence </a:t>
            </a:r>
            <a:r>
              <a:rPr lang="en-US" sz="2400" i="1" u="sng" dirty="0">
                <a:latin typeface="Times New Roman"/>
                <a:ea typeface="Times New Roman"/>
                <a:cs typeface="Times New Roman"/>
              </a:rPr>
              <a:t>e</a:t>
            </a:r>
            <a:r>
              <a:rPr lang="en-US" sz="2400" dirty="0">
                <a:latin typeface="Times New Roman"/>
                <a:ea typeface="Calibri"/>
                <a:cs typeface="Times New Roman"/>
              </a:rPr>
              <a:t>. </a:t>
            </a:r>
          </a:p>
          <a:p>
            <a:pPr marL="0" marR="0" indent="0">
              <a:spcBef>
                <a:spcPts val="0"/>
              </a:spcBef>
              <a:spcAft>
                <a:spcPts val="0"/>
              </a:spcAft>
              <a:buNone/>
            </a:pP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3387293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lgn="just">
              <a:spcBef>
                <a:spcPts val="0"/>
              </a:spcBef>
              <a:spcAft>
                <a:spcPts val="0"/>
              </a:spcAft>
              <a:buNone/>
            </a:pPr>
            <a:r>
              <a:rPr lang="en-US" sz="2400" dirty="0" smtClean="0">
                <a:latin typeface="Times New Roman"/>
                <a:ea typeface="Times New Roman"/>
                <a:cs typeface="Times New Roman"/>
              </a:rPr>
              <a:t>4 a.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sh</a:t>
            </a:r>
            <a:r>
              <a:rPr lang="en-US" sz="2400" i="1" u="sng" dirty="0" err="1" smtClean="0">
                <a:latin typeface="Times New Roman"/>
                <a:ea typeface="Times New Roman"/>
                <a:cs typeface="Times New Roman"/>
              </a:rPr>
              <a:t>é</a:t>
            </a:r>
            <a:r>
              <a:rPr lang="en-US" sz="2400" i="1" dirty="0" err="1" smtClean="0">
                <a:latin typeface="Times New Roman"/>
                <a:ea typeface="Times New Roman"/>
                <a:cs typeface="Times New Roman"/>
              </a:rPr>
              <a:t>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nwìmè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lgn="just">
              <a:spcBef>
                <a:spcPts val="0"/>
              </a:spcBef>
              <a:spcAft>
                <a:spcPts val="0"/>
              </a:spcAft>
              <a:buNone/>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  </a:t>
            </a:r>
            <a:r>
              <a:rPr lang="en-US" sz="2400" dirty="0" err="1" smtClean="0">
                <a:latin typeface="Times New Roman"/>
                <a:ea typeface="Times New Roman"/>
                <a:cs typeface="Times New Roman"/>
              </a:rPr>
              <a:t>PRP.sell</a:t>
            </a:r>
            <a:r>
              <a:rPr lang="en-US" sz="2400" dirty="0">
                <a:latin typeface="Times New Roman"/>
                <a:ea typeface="Times New Roman"/>
                <a:cs typeface="Times New Roman"/>
              </a:rPr>
              <a:t>	</a:t>
            </a:r>
            <a:r>
              <a:rPr lang="en-US" sz="2400" dirty="0" smtClean="0">
                <a:latin typeface="Times New Roman"/>
                <a:ea typeface="Times New Roman"/>
                <a:cs typeface="Times New Roman"/>
              </a:rPr>
              <a:t>yam</a:t>
            </a:r>
            <a:r>
              <a:rPr lang="en-US" sz="2400" dirty="0">
                <a:latin typeface="Times New Roman"/>
                <a:ea typeface="Times New Roman"/>
                <a:cs typeface="Times New Roman"/>
              </a:rPr>
              <a:t>	</a:t>
            </a:r>
            <a:r>
              <a:rPr lang="en-US" sz="2400" dirty="0" smtClean="0">
                <a:latin typeface="Times New Roman"/>
                <a:ea typeface="Times New Roman"/>
                <a:cs typeface="Times New Roman"/>
              </a:rPr>
              <a:t>APP</a:t>
            </a:r>
            <a:r>
              <a:rPr lang="en-US" sz="2400" dirty="0">
                <a:latin typeface="Times New Roman"/>
                <a:ea typeface="Times New Roman"/>
                <a:cs typeface="Times New Roman"/>
              </a:rPr>
              <a:t>	farmer</a:t>
            </a:r>
            <a:endParaRPr lang="en-US" sz="2400" dirty="0">
              <a:latin typeface="Times New Roman"/>
              <a:ea typeface="Calibri"/>
              <a:cs typeface="Times New Roman"/>
            </a:endParaRPr>
          </a:p>
          <a:p>
            <a:pPr marL="0" marR="0" indent="0" algn="just">
              <a:spcBef>
                <a:spcPts val="0"/>
              </a:spcBef>
              <a:spcAft>
                <a:spcPts val="0"/>
              </a:spcAft>
              <a:buNone/>
            </a:pPr>
            <a:r>
              <a:rPr lang="en-US" sz="2400" dirty="0" smtClean="0">
                <a:latin typeface="Times New Roman"/>
                <a:ea typeface="Times New Roman"/>
                <a:cs typeface="Times New Roman"/>
              </a:rPr>
              <a:t>      ‘</a:t>
            </a:r>
            <a:r>
              <a:rPr lang="en-US" sz="2400" dirty="0">
                <a:latin typeface="Times New Roman"/>
                <a:ea typeface="Times New Roman"/>
                <a:cs typeface="Times New Roman"/>
              </a:rPr>
              <a:t>The woman has sold yam to a farmer</a:t>
            </a:r>
            <a:r>
              <a:rPr lang="en-US" sz="2400" dirty="0" smtClean="0">
                <a:latin typeface="Times New Roman"/>
                <a:ea typeface="Times New Roman"/>
                <a:cs typeface="Times New Roman"/>
              </a:rPr>
              <a:t>.’</a:t>
            </a:r>
          </a:p>
          <a:p>
            <a:pPr marL="0" marR="0" indent="0" algn="just">
              <a:spcBef>
                <a:spcPts val="0"/>
              </a:spcBef>
              <a:spcAft>
                <a:spcPts val="0"/>
              </a:spcAft>
              <a:buNone/>
            </a:pPr>
            <a:endParaRPr lang="en-US" sz="2400" dirty="0">
              <a:latin typeface="Times New Roman"/>
              <a:ea typeface="Calibri"/>
              <a:cs typeface="Times New Roman"/>
            </a:endParaRPr>
          </a:p>
          <a:p>
            <a:pPr marL="0" marR="0" indent="0" algn="just">
              <a:spcBef>
                <a:spcPts val="0"/>
              </a:spcBef>
              <a:spcAft>
                <a:spcPts val="0"/>
              </a:spcAft>
              <a:buNone/>
            </a:pPr>
            <a:r>
              <a:rPr lang="en-US" sz="2400" dirty="0" smtClean="0">
                <a:latin typeface="Times New Roman"/>
                <a:ea typeface="Times New Roman"/>
                <a:cs typeface="Times New Roman"/>
              </a:rPr>
              <a:t>  b.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nwú</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a:latin typeface="Times New Roman"/>
                <a:ea typeface="Times New Roman"/>
                <a:cs typeface="Times New Roman"/>
              </a:rPr>
              <a:t>	</a:t>
            </a:r>
            <a:r>
              <a:rPr lang="en-US" sz="2400" i="1" dirty="0" err="1">
                <a:latin typeface="Times New Roman"/>
                <a:ea typeface="Times New Roman"/>
                <a:cs typeface="Times New Roman"/>
              </a:rPr>
              <a:t>úkpód</a:t>
            </a:r>
            <a:r>
              <a:rPr lang="en-US" sz="2400" i="1" u="sng" dirty="0" err="1">
                <a:latin typeface="Times New Roman"/>
                <a:ea typeface="Times New Roman"/>
                <a:cs typeface="Times New Roman"/>
              </a:rPr>
              <a:t>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lgn="just">
              <a:spcBef>
                <a:spcPts val="0"/>
              </a:spcBef>
              <a:spcAft>
                <a:spcPts val="0"/>
              </a:spcAft>
              <a:buNone/>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PRP.carry</a:t>
            </a:r>
            <a:r>
              <a:rPr lang="en-US" sz="2400" dirty="0" smtClean="0">
                <a:latin typeface="Times New Roman"/>
                <a:ea typeface="Times New Roman"/>
                <a:cs typeface="Times New Roman"/>
              </a:rPr>
              <a:t>  yam     CL</a:t>
            </a:r>
            <a:r>
              <a:rPr lang="en-US" sz="2400" dirty="0">
                <a:latin typeface="Times New Roman"/>
                <a:ea typeface="Times New Roman"/>
                <a:cs typeface="Times New Roman"/>
              </a:rPr>
              <a:t>	LOC	road</a:t>
            </a:r>
            <a:endParaRPr lang="en-US" sz="2400" dirty="0">
              <a:latin typeface="Times New Roman"/>
              <a:ea typeface="Calibri"/>
              <a:cs typeface="Times New Roman"/>
            </a:endParaRPr>
          </a:p>
          <a:p>
            <a:pPr marL="0" marR="0" indent="0" algn="just">
              <a:spcBef>
                <a:spcPts val="0"/>
              </a:spcBef>
              <a:spcAft>
                <a:spcPts val="0"/>
              </a:spcAft>
              <a:buNone/>
            </a:pPr>
            <a:r>
              <a:rPr lang="en-US" sz="2400" dirty="0" smtClean="0">
                <a:latin typeface="Times New Roman"/>
                <a:ea typeface="Times New Roman"/>
                <a:cs typeface="Times New Roman"/>
              </a:rPr>
              <a:t>       ‘</a:t>
            </a:r>
            <a:r>
              <a:rPr lang="en-US" sz="2400" dirty="0">
                <a:latin typeface="Times New Roman"/>
                <a:ea typeface="Times New Roman"/>
                <a:cs typeface="Times New Roman"/>
              </a:rPr>
              <a:t>The woman has put yam onto the road</a:t>
            </a:r>
            <a:r>
              <a:rPr lang="en-US" sz="2400" dirty="0" smtClean="0">
                <a:latin typeface="Times New Roman"/>
                <a:ea typeface="Times New Roman"/>
                <a:cs typeface="Times New Roman"/>
              </a:rPr>
              <a:t>.’</a:t>
            </a:r>
          </a:p>
          <a:p>
            <a:pPr marL="0" marR="0" indent="0" algn="just">
              <a:spcBef>
                <a:spcPts val="0"/>
              </a:spcBef>
              <a:spcAft>
                <a:spcPts val="0"/>
              </a:spcAft>
              <a:buNone/>
            </a:pPr>
            <a:endParaRPr lang="en-US" sz="2400" dirty="0" smtClean="0">
              <a:latin typeface="Times New Roman"/>
              <a:ea typeface="Times New Roman"/>
              <a:cs typeface="Times New Roman"/>
            </a:endParaRPr>
          </a:p>
          <a:p>
            <a:pPr marL="0" marR="0" indent="0" algn="just">
              <a:spcBef>
                <a:spcPts val="0"/>
              </a:spcBef>
              <a:spcAft>
                <a:spcPts val="0"/>
              </a:spcAft>
              <a:buNone/>
              <a:tabLst>
                <a:tab pos="91440" algn="l"/>
              </a:tabLst>
            </a:pPr>
            <a:r>
              <a:rPr lang="en-US" sz="2400" dirty="0" smtClean="0">
                <a:latin typeface="Times New Roman"/>
                <a:ea typeface="Times New Roman"/>
                <a:cs typeface="Times New Roman"/>
              </a:rPr>
              <a:t>c.   </a:t>
            </a:r>
            <a:r>
              <a:rPr lang="en-US" sz="2400" i="1" dirty="0" err="1" smtClean="0">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óhó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úsh</a:t>
            </a:r>
            <a:r>
              <a:rPr lang="en-US" sz="2400" i="1" u="sng" dirty="0" err="1" smtClean="0">
                <a:latin typeface="Times New Roman"/>
                <a:ea typeface="Times New Roman"/>
                <a:cs typeface="Times New Roman"/>
              </a:rPr>
              <a:t>é</a:t>
            </a:r>
            <a:r>
              <a:rPr lang="en-US" sz="2400" i="1" dirty="0" err="1" smtClean="0">
                <a:latin typeface="Times New Roman"/>
                <a:ea typeface="Times New Roman"/>
                <a:cs typeface="Times New Roman"/>
              </a:rPr>
              <a:t>'n</a:t>
            </a:r>
            <a:r>
              <a:rPr lang="en-US" sz="2400" i="1" dirty="0" smtClean="0">
                <a:latin typeface="Times New Roman"/>
                <a:ea typeface="Times New Roman"/>
                <a:cs typeface="Times New Roman"/>
              </a:rPr>
              <a:t>    </a:t>
            </a:r>
            <a:r>
              <a:rPr lang="en-US" sz="2400" i="1" dirty="0" err="1" smtClean="0">
                <a:latin typeface="Times New Roman"/>
                <a:ea typeface="Times New Roman"/>
              </a:rPr>
              <a:t>kú</a:t>
            </a:r>
            <a:r>
              <a:rPr lang="en-US" sz="2400" i="1" dirty="0">
                <a:latin typeface="Times New Roman"/>
                <a:ea typeface="Times New Roman"/>
              </a:rPr>
              <a:t>	</a:t>
            </a:r>
            <a:r>
              <a:rPr lang="en-US" sz="2400" i="1" dirty="0" smtClean="0">
                <a:latin typeface="Times New Roman"/>
                <a:ea typeface="Times New Roman"/>
              </a:rPr>
              <a:t>	</a:t>
            </a:r>
            <a:r>
              <a:rPr lang="en-US" sz="2400" i="1" u="sng" dirty="0" smtClean="0">
                <a:latin typeface="Times New Roman"/>
                <a:ea typeface="Times New Roman"/>
              </a:rPr>
              <a:t>é</a:t>
            </a:r>
            <a:r>
              <a:rPr lang="en-US" sz="2400" i="1" dirty="0" smtClean="0">
                <a:latin typeface="Times New Roman"/>
                <a:ea typeface="Times New Roman"/>
              </a:rPr>
              <a:t>     	</a:t>
            </a:r>
            <a:r>
              <a:rPr lang="en-US" sz="2400" i="1" u="sng" dirty="0" err="1" smtClean="0">
                <a:latin typeface="Times New Roman"/>
                <a:ea typeface="Times New Roman"/>
              </a:rPr>
              <a:t>ó</a:t>
            </a:r>
            <a:r>
              <a:rPr lang="en-US" sz="2400" i="1" dirty="0" err="1" smtClean="0">
                <a:latin typeface="Times New Roman"/>
                <a:ea typeface="Times New Roman"/>
              </a:rPr>
              <a:t>lì</a:t>
            </a:r>
            <a:r>
              <a:rPr lang="en-US" sz="2400" i="1" dirty="0" smtClean="0">
                <a:latin typeface="Times New Roman"/>
                <a:ea typeface="Times New Roman"/>
              </a:rPr>
              <a:t>     </a:t>
            </a:r>
            <a:r>
              <a:rPr lang="en-US" sz="2400" i="1" dirty="0" err="1" smtClean="0">
                <a:latin typeface="Times New Roman"/>
                <a:ea typeface="Times New Roman"/>
                <a:cs typeface="Times New Roman"/>
              </a:rPr>
              <a:t>òkpòsò</a:t>
            </a:r>
            <a:r>
              <a:rPr lang="en-US" sz="2400" i="1" dirty="0" smtClean="0">
                <a:latin typeface="Times New Roman"/>
                <a:ea typeface="Times New Roman"/>
                <a:cs typeface="Times New Roman"/>
              </a:rPr>
              <a:t>.</a:t>
            </a:r>
            <a:endParaRPr lang="en-US" sz="2400" dirty="0" smtClean="0">
              <a:latin typeface="Times New Roman"/>
              <a:ea typeface="Times New Roman"/>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PRP.blow</a:t>
            </a:r>
            <a:r>
              <a:rPr lang="en-US" sz="2400" dirty="0">
                <a:latin typeface="Times New Roman"/>
                <a:ea typeface="Times New Roman"/>
                <a:cs typeface="Times New Roman"/>
              </a:rPr>
              <a:t> </a:t>
            </a:r>
            <a:r>
              <a:rPr lang="en-US" sz="2400" dirty="0" smtClean="0">
                <a:latin typeface="Times New Roman"/>
                <a:ea typeface="Times New Roman"/>
                <a:cs typeface="Times New Roman"/>
              </a:rPr>
              <a:t> the   powder  disperse 	PAD 	the    woman</a:t>
            </a:r>
            <a:endParaRPr lang="en-US" sz="2400" dirty="0" smtClean="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blew the powder all over the woman.’</a:t>
            </a:r>
            <a:endParaRPr lang="en-US" sz="2400" dirty="0">
              <a:latin typeface="Times New Roman"/>
              <a:ea typeface="Calibri"/>
              <a:cs typeface="Times New Roman"/>
            </a:endParaRPr>
          </a:p>
          <a:p>
            <a:pPr marL="0" marR="0">
              <a:spcBef>
                <a:spcPts val="0"/>
              </a:spcBef>
              <a:spcAft>
                <a:spcPts val="0"/>
              </a:spcAft>
            </a:pP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3989611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Times New Roman"/>
                <a:cs typeface="Times New Roman"/>
              </a:rPr>
              <a:t>The set also includes an aspectual form: Temporal Perspective </a:t>
            </a:r>
            <a:r>
              <a:rPr lang="en-US" sz="2400" i="1" dirty="0">
                <a:latin typeface="Times New Roman"/>
                <a:ea typeface="Times New Roman"/>
                <a:cs typeface="Times New Roman"/>
              </a:rPr>
              <a:t>lee</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indent="0">
              <a:buNone/>
            </a:pPr>
            <a:endParaRPr lang="en-US" sz="2400" dirty="0" smtClean="0"/>
          </a:p>
          <a:p>
            <a:pPr marL="0" marR="0" indent="0" algn="just">
              <a:spcBef>
                <a:spcPts val="0"/>
              </a:spcBef>
              <a:spcAft>
                <a:spcPts val="0"/>
              </a:spcAft>
              <a:buNone/>
            </a:pPr>
            <a:r>
              <a:rPr lang="en-US" sz="2400" dirty="0" smtClean="0">
                <a:latin typeface="Times New Roman"/>
                <a:ea typeface="Times New Roman"/>
                <a:cs typeface="Times New Roman"/>
              </a:rPr>
              <a:t>5 a</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è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émáé</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lèé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lgn="just">
              <a:spcBef>
                <a:spcPts val="0"/>
              </a:spcBef>
              <a:spcAft>
                <a:spcPts val="0"/>
              </a:spcAft>
              <a:buNone/>
            </a:pP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SC</a:t>
            </a:r>
            <a:r>
              <a:rPr lang="en-US" sz="2400" dirty="0">
                <a:latin typeface="Times New Roman"/>
                <a:ea typeface="Times New Roman"/>
                <a:cs typeface="Times New Roman"/>
              </a:rPr>
              <a:t>	C	eat	</a:t>
            </a:r>
            <a:r>
              <a:rPr lang="en-US" sz="2400" dirty="0" smtClean="0">
                <a:latin typeface="Times New Roman"/>
                <a:ea typeface="Times New Roman"/>
                <a:cs typeface="Times New Roman"/>
              </a:rPr>
              <a:t>the</a:t>
            </a:r>
            <a:r>
              <a:rPr lang="en-US" sz="2400" dirty="0">
                <a:latin typeface="Times New Roman"/>
                <a:ea typeface="Times New Roman"/>
                <a:cs typeface="Times New Roman"/>
              </a:rPr>
              <a:t>	food	</a:t>
            </a:r>
            <a:r>
              <a:rPr lang="en-US" sz="2400" dirty="0" smtClean="0">
                <a:latin typeface="Times New Roman"/>
                <a:ea typeface="Times New Roman"/>
                <a:cs typeface="Times New Roman"/>
              </a:rPr>
              <a:t>TEMP</a:t>
            </a:r>
            <a:endParaRPr lang="en-US" sz="2400" dirty="0">
              <a:latin typeface="Times New Roman"/>
              <a:ea typeface="Calibri"/>
              <a:cs typeface="Times New Roman"/>
            </a:endParaRPr>
          </a:p>
          <a:p>
            <a:pPr marL="0" marR="0" indent="0" algn="just">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is already eating the food</a:t>
            </a:r>
            <a:r>
              <a:rPr lang="en-US" sz="2400" dirty="0" smtClean="0">
                <a:latin typeface="Times New Roman"/>
                <a:ea typeface="Times New Roman"/>
                <a:cs typeface="Times New Roman"/>
              </a:rPr>
              <a:t>.’</a:t>
            </a:r>
          </a:p>
          <a:p>
            <a:pPr marL="0" marR="0" algn="just">
              <a:spcBef>
                <a:spcPts val="0"/>
              </a:spcBef>
              <a:spcAft>
                <a:spcPts val="0"/>
              </a:spcAft>
            </a:pPr>
            <a:endParaRPr lang="en-US" sz="2400" dirty="0">
              <a:latin typeface="Times New Roman"/>
              <a:ea typeface="Calibri"/>
              <a:cs typeface="Times New Roman"/>
            </a:endParaRPr>
          </a:p>
          <a:p>
            <a:pPr marL="0" marR="0" indent="0" algn="just">
              <a:spcBef>
                <a:spcPts val="0"/>
              </a:spcBef>
              <a:spcAft>
                <a:spcPts val="0"/>
              </a:spcAft>
              <a:buNone/>
            </a:pPr>
            <a:r>
              <a:rPr lang="en-US" sz="2400" dirty="0" smtClean="0">
                <a:latin typeface="Times New Roman"/>
                <a:ea typeface="Calibri"/>
                <a:cs typeface="Times New Roman"/>
              </a:rPr>
              <a:t>   b</a:t>
            </a:r>
            <a:r>
              <a:rPr lang="en-US" sz="2400" dirty="0">
                <a:latin typeface="Times New Roman"/>
                <a:ea typeface="Calibri"/>
                <a:cs typeface="Times New Roman"/>
              </a:rPr>
              <a:t>.</a:t>
            </a:r>
            <a:r>
              <a:rPr lang="en-US" sz="2400" i="1"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émàè</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léé</a:t>
            </a:r>
            <a:r>
              <a:rPr lang="en-US" sz="2400" i="1" dirty="0" smtClean="0">
                <a:latin typeface="Times New Roman"/>
                <a:ea typeface="Times New Roman"/>
                <a:cs typeface="Times New Roman"/>
              </a:rPr>
              <a:t>.</a:t>
            </a:r>
            <a:endParaRPr lang="en-US" sz="2400" dirty="0">
              <a:latin typeface="Times New Roman"/>
              <a:ea typeface="Calibri"/>
              <a:cs typeface="Times New Roman"/>
            </a:endParaRPr>
          </a:p>
          <a:p>
            <a:pPr marL="0" marR="0" indent="0" algn="just">
              <a:spcBef>
                <a:spcPts val="0"/>
              </a:spcBef>
              <a:spcAft>
                <a:spcPts val="0"/>
              </a:spcAft>
              <a:buNone/>
            </a:pP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PRP.eat</a:t>
            </a:r>
            <a:r>
              <a:rPr lang="en-US" sz="2400" dirty="0" smtClean="0">
                <a:latin typeface="Times New Roman"/>
                <a:ea typeface="Times New Roman"/>
                <a:cs typeface="Times New Roman"/>
              </a:rPr>
              <a:t>   the</a:t>
            </a:r>
            <a:r>
              <a:rPr lang="en-US" sz="2400" dirty="0">
                <a:latin typeface="Times New Roman"/>
                <a:ea typeface="Times New Roman"/>
                <a:cs typeface="Times New Roman"/>
              </a:rPr>
              <a:t>	food	</a:t>
            </a:r>
            <a:r>
              <a:rPr lang="en-US" sz="2400" dirty="0" smtClean="0">
                <a:latin typeface="Times New Roman"/>
                <a:ea typeface="Times New Roman"/>
                <a:cs typeface="Times New Roman"/>
              </a:rPr>
              <a:t>TEMP</a:t>
            </a:r>
            <a:endParaRPr lang="en-US" sz="2400" dirty="0">
              <a:latin typeface="Times New Roman"/>
              <a:ea typeface="Calibri"/>
              <a:cs typeface="Times New Roman"/>
            </a:endParaRPr>
          </a:p>
          <a:p>
            <a:pPr marL="0" marR="0" indent="0" algn="just">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has already eaten / finished off the food.’</a:t>
            </a:r>
            <a:endParaRPr lang="en-US" sz="2400" dirty="0">
              <a:latin typeface="Times New Roman"/>
              <a:ea typeface="Calibri"/>
              <a:cs typeface="Times New Roman"/>
            </a:endParaRPr>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2632281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This </a:t>
            </a:r>
            <a:r>
              <a:rPr lang="en-US" sz="2400" dirty="0">
                <a:latin typeface="Times New Roman"/>
                <a:ea typeface="Times New Roman"/>
                <a:cs typeface="Times New Roman"/>
              </a:rPr>
              <a:t>closed-class particle set is largely </a:t>
            </a:r>
            <a:r>
              <a:rPr lang="en-US" sz="2400" dirty="0" err="1">
                <a:latin typeface="Times New Roman"/>
                <a:ea typeface="Times New Roman"/>
                <a:cs typeface="Times New Roman"/>
              </a:rPr>
              <a:t>heterosemic</a:t>
            </a:r>
            <a:r>
              <a:rPr lang="en-US" sz="2400" dirty="0">
                <a:latin typeface="Times New Roman"/>
                <a:ea typeface="Times New Roman"/>
                <a:cs typeface="Times New Roman"/>
              </a:rPr>
              <a:t>, combining a change and a non-change function under a single form. </a:t>
            </a:r>
            <a:endParaRPr lang="en-US" sz="2400" dirty="0" smtClean="0">
              <a:latin typeface="Times New Roman"/>
              <a:ea typeface="Times New Roman"/>
              <a:cs typeface="Times New Roman"/>
            </a:endParaRPr>
          </a:p>
          <a:p>
            <a:pPr marL="0" marR="0" indent="0">
              <a:spcBef>
                <a:spcPts val="0"/>
              </a:spcBef>
              <a:spcAft>
                <a:spcPts val="0"/>
              </a:spcAft>
              <a:buNone/>
              <a:tabLst>
                <a:tab pos="-457200" algn="l"/>
                <a:tab pos="182880" algn="l"/>
              </a:tabLst>
            </a:pPr>
            <a:endParaRPr lang="en-US" sz="2400" dirty="0">
              <a:latin typeface="Times New Roman"/>
              <a:ea typeface="Times New Roman"/>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Such </a:t>
            </a:r>
            <a:r>
              <a:rPr lang="en-US" sz="2400" dirty="0">
                <a:latin typeface="Times New Roman"/>
                <a:ea typeface="Times New Roman"/>
                <a:cs typeface="Times New Roman"/>
              </a:rPr>
              <a:t>is the case with Applicative </a:t>
            </a:r>
            <a:r>
              <a:rPr lang="en-US" sz="2400" i="1" dirty="0">
                <a:latin typeface="Times New Roman"/>
                <a:ea typeface="Times New Roman"/>
                <a:cs typeface="Times New Roman"/>
              </a:rPr>
              <a:t>li</a:t>
            </a:r>
            <a:r>
              <a:rPr lang="en-US" sz="2400" dirty="0">
                <a:latin typeface="Times New Roman"/>
                <a:ea typeface="Times New Roman"/>
                <a:cs typeface="Times New Roman"/>
              </a:rPr>
              <a:t>, which has senses related to a change of possession recipient and a non-change </a:t>
            </a:r>
            <a:r>
              <a:rPr lang="en-US" sz="2400" dirty="0" err="1">
                <a:latin typeface="Times New Roman"/>
                <a:ea typeface="Times New Roman"/>
                <a:cs typeface="Times New Roman"/>
              </a:rPr>
              <a:t>benefactive</a:t>
            </a:r>
            <a:r>
              <a:rPr lang="en-US" sz="2400" dirty="0">
                <a:latin typeface="Times New Roman"/>
                <a:ea typeface="Times New Roman"/>
                <a:cs typeface="Times New Roman"/>
              </a:rPr>
              <a:t>. It is </a:t>
            </a:r>
            <a:r>
              <a:rPr lang="en-US" sz="2400" dirty="0" smtClean="0">
                <a:latin typeface="Times New Roman"/>
                <a:ea typeface="Times New Roman"/>
                <a:cs typeface="Times New Roman"/>
              </a:rPr>
              <a:t>only the </a:t>
            </a:r>
            <a:r>
              <a:rPr lang="en-US" sz="2400" dirty="0">
                <a:latin typeface="Times New Roman"/>
                <a:ea typeface="Times New Roman"/>
                <a:cs typeface="Times New Roman"/>
              </a:rPr>
              <a:t>latter sense that exhibits combinatorial potential with other particles.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6	a</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a:t>
            </a:r>
            <a:r>
              <a:rPr lang="en-US" sz="2400" i="1" u="sng" dirty="0" err="1"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ób</a:t>
            </a:r>
            <a:r>
              <a:rPr lang="en-US" sz="2400" i="1" u="sng" dirty="0" err="1"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ébè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àlèkè</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PRP.put</a:t>
            </a:r>
            <a:r>
              <a:rPr lang="en-US" sz="2400" dirty="0">
                <a:latin typeface="Times New Roman"/>
                <a:ea typeface="Times New Roman"/>
                <a:cs typeface="Times New Roman"/>
              </a:rPr>
              <a:t> </a:t>
            </a:r>
            <a:r>
              <a:rPr lang="en-US" sz="2400" dirty="0" smtClean="0">
                <a:latin typeface="Times New Roman"/>
                <a:ea typeface="Times New Roman"/>
                <a:cs typeface="Times New Roman"/>
              </a:rPr>
              <a:t> finger</a:t>
            </a:r>
            <a:r>
              <a:rPr lang="en-US" sz="2400" dirty="0">
                <a:latin typeface="Times New Roman"/>
                <a:ea typeface="Times New Roman"/>
                <a:cs typeface="Times New Roman"/>
              </a:rPr>
              <a:t> </a:t>
            </a:r>
            <a:r>
              <a:rPr lang="en-US" sz="2400" dirty="0" smtClean="0">
                <a:latin typeface="Times New Roman"/>
                <a:ea typeface="Times New Roman"/>
                <a:cs typeface="Times New Roman"/>
              </a:rPr>
              <a:t>	CL</a:t>
            </a:r>
            <a:r>
              <a:rPr lang="en-US" sz="2400" dirty="0">
                <a:latin typeface="Times New Roman"/>
                <a:ea typeface="Times New Roman"/>
                <a:cs typeface="Times New Roman"/>
              </a:rPr>
              <a:t>	</a:t>
            </a:r>
            <a:r>
              <a:rPr lang="en-US" sz="2400" dirty="0" smtClean="0">
                <a:latin typeface="Times New Roman"/>
                <a:ea typeface="Times New Roman"/>
                <a:cs typeface="Times New Roman"/>
              </a:rPr>
              <a:t>	LOC</a:t>
            </a:r>
            <a:r>
              <a:rPr lang="en-US" sz="2400" dirty="0">
                <a:latin typeface="Times New Roman"/>
                <a:ea typeface="Times New Roman"/>
                <a:cs typeface="Times New Roman"/>
              </a:rPr>
              <a:t>	</a:t>
            </a:r>
            <a:r>
              <a:rPr lang="en-US" sz="2400" dirty="0" smtClean="0">
                <a:latin typeface="Times New Roman"/>
                <a:ea typeface="Times New Roman"/>
                <a:cs typeface="Times New Roman"/>
              </a:rPr>
              <a:t>		paper</a:t>
            </a:r>
            <a:r>
              <a:rPr lang="en-US" sz="2400" dirty="0">
                <a:latin typeface="Times New Roman"/>
                <a:ea typeface="Times New Roman"/>
                <a:cs typeface="Times New Roman"/>
              </a:rPr>
              <a:t>	APP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Aleke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signed the paper for </a:t>
            </a:r>
            <a:r>
              <a:rPr lang="en-US" sz="2400" dirty="0" err="1">
                <a:latin typeface="Times New Roman"/>
                <a:ea typeface="Times New Roman"/>
                <a:cs typeface="Times New Roman"/>
              </a:rPr>
              <a:t>Aleke</a:t>
            </a:r>
            <a:r>
              <a:rPr lang="en-US" sz="2400" dirty="0" smtClean="0">
                <a:latin typeface="Times New Roman"/>
                <a:ea typeface="Times New Roman"/>
                <a:cs typeface="Times New Roman"/>
              </a:rPr>
              <a:t>.’</a:t>
            </a: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fòò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ómí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     		</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àlèkè</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SC</a:t>
            </a:r>
            <a:r>
              <a:rPr lang="en-US" sz="2400" dirty="0">
                <a:latin typeface="Times New Roman"/>
                <a:ea typeface="Times New Roman"/>
                <a:cs typeface="Times New Roman"/>
              </a:rPr>
              <a:t>	</a:t>
            </a: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cool</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soup</a:t>
            </a:r>
            <a:r>
              <a:rPr lang="en-US" sz="2400" dirty="0">
                <a:latin typeface="Times New Roman"/>
                <a:ea typeface="Times New Roman"/>
                <a:cs typeface="Times New Roman"/>
              </a:rPr>
              <a:t>	AN	</a:t>
            </a:r>
            <a:r>
              <a:rPr lang="en-US" sz="2400" dirty="0" smtClean="0">
                <a:latin typeface="Times New Roman"/>
                <a:ea typeface="Times New Roman"/>
                <a:cs typeface="Times New Roman"/>
              </a:rPr>
              <a:t>		APP</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Aleke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is cooling down the soup for </a:t>
            </a:r>
            <a:r>
              <a:rPr lang="en-US" sz="2400" dirty="0" err="1">
                <a:latin typeface="Times New Roman"/>
                <a:ea typeface="Times New Roman"/>
                <a:cs typeface="Times New Roman"/>
              </a:rPr>
              <a:t>Aleke</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a:p>
            <a:pPr marL="0" lvl="0" indent="0">
              <a:spcBef>
                <a:spcPts val="0"/>
              </a:spcBef>
              <a:buNone/>
            </a:pPr>
            <a:endParaRPr lang="en-US" sz="2400" dirty="0" smtClean="0">
              <a:solidFill>
                <a:prstClr val="black"/>
              </a:solidFill>
              <a:latin typeface="Times New Roman"/>
              <a:ea typeface="Calibri"/>
              <a:cs typeface="Times New Roman"/>
            </a:endParaRPr>
          </a:p>
          <a:p>
            <a:pPr marL="0" lvl="0" indent="0">
              <a:spcBef>
                <a:spcPts val="0"/>
              </a:spcBef>
              <a:buNone/>
            </a:pPr>
            <a:endParaRPr lang="en-US" sz="2400" dirty="0" smtClean="0">
              <a:solidFill>
                <a:prstClr val="black"/>
              </a:solidFill>
              <a:latin typeface="Times New Roman"/>
              <a:ea typeface="Calibri"/>
              <a:cs typeface="Times New Roman"/>
            </a:endParaRPr>
          </a:p>
          <a:p>
            <a:pPr marL="0" lvl="0" indent="0">
              <a:spcBef>
                <a:spcPts val="0"/>
              </a:spcBef>
              <a:buNone/>
            </a:pPr>
            <a:endParaRPr lang="en-US" sz="2400" dirty="0">
              <a:solidFill>
                <a:prstClr val="black"/>
              </a:solidFill>
              <a:latin typeface="Times New Roman"/>
              <a:ea typeface="Calibri"/>
              <a:cs typeface="Times New Roman"/>
            </a:endParaRPr>
          </a:p>
          <a:p>
            <a:pPr marL="0" lvl="0" indent="0">
              <a:spcBef>
                <a:spcPts val="0"/>
              </a:spcBef>
              <a:buNone/>
            </a:pPr>
            <a:endParaRPr lang="en-US" sz="2400" dirty="0">
              <a:solidFill>
                <a:prstClr val="black"/>
              </a:solidFill>
              <a:latin typeface="Times New Roman"/>
              <a:ea typeface="Calibri"/>
              <a:cs typeface="Times New Roman"/>
            </a:endParaRPr>
          </a:p>
          <a:p>
            <a:endParaRPr lang="en-US" sz="2400" dirty="0"/>
          </a:p>
        </p:txBody>
      </p:sp>
    </p:spTree>
    <p:extLst>
      <p:ext uri="{BB962C8B-B14F-4D97-AF65-F5344CB8AC3E}">
        <p14:creationId xmlns:p14="http://schemas.microsoft.com/office/powerpoint/2010/main" val="4188712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The </a:t>
            </a:r>
            <a:r>
              <a:rPr lang="en-US" sz="2400" dirty="0" err="1">
                <a:latin typeface="Times New Roman"/>
                <a:ea typeface="Calibri"/>
                <a:cs typeface="Times New Roman"/>
              </a:rPr>
              <a:t>Emai</a:t>
            </a:r>
            <a:r>
              <a:rPr lang="en-US" sz="2400" dirty="0">
                <a:latin typeface="Times New Roman"/>
                <a:ea typeface="Calibri"/>
                <a:cs typeface="Times New Roman"/>
              </a:rPr>
              <a:t> </a:t>
            </a:r>
            <a:r>
              <a:rPr lang="en-US" sz="2400" dirty="0" smtClean="0">
                <a:latin typeface="Times New Roman"/>
                <a:ea typeface="Calibri"/>
                <a:cs typeface="Times New Roman"/>
              </a:rPr>
              <a:t>deictic directional particles </a:t>
            </a:r>
            <a:r>
              <a:rPr lang="en-US" sz="2400" dirty="0">
                <a:latin typeface="Times New Roman"/>
                <a:ea typeface="Calibri"/>
                <a:cs typeface="Times New Roman"/>
              </a:rPr>
              <a:t>interact with a variety of monovalent and bivalent verbs, although not with trivalent verbs</a:t>
            </a:r>
            <a:r>
              <a:rPr lang="en-US" sz="2400" dirty="0" smtClean="0">
                <a:latin typeface="Times New Roman"/>
                <a:ea typeface="Calibri"/>
                <a:cs typeface="Times New Roman"/>
              </a:rPr>
              <a:t>.</a:t>
            </a: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The </a:t>
            </a:r>
            <a:r>
              <a:rPr lang="en-US" sz="2400" dirty="0">
                <a:latin typeface="Times New Roman"/>
                <a:ea typeface="Calibri"/>
                <a:cs typeface="Times New Roman"/>
              </a:rPr>
              <a:t>resulting complex predicates are not limited to the expression of motion, as we often see in the literature.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err="1" smtClean="0">
                <a:latin typeface="Times New Roman"/>
                <a:ea typeface="Calibri"/>
                <a:cs typeface="Times New Roman"/>
              </a:rPr>
              <a:t>Venitive</a:t>
            </a:r>
            <a:r>
              <a:rPr lang="en-US" sz="2400" dirty="0" smtClean="0">
                <a:latin typeface="Times New Roman"/>
                <a:ea typeface="Calibri"/>
                <a:cs typeface="Times New Roman"/>
              </a:rPr>
              <a:t> </a:t>
            </a:r>
            <a:r>
              <a:rPr lang="en-US" sz="2400" dirty="0">
                <a:latin typeface="Times New Roman"/>
                <a:ea typeface="Calibri"/>
                <a:cs typeface="Times New Roman"/>
              </a:rPr>
              <a:t>and </a:t>
            </a:r>
            <a:r>
              <a:rPr lang="en-US" sz="2400" dirty="0" err="1">
                <a:latin typeface="Times New Roman"/>
                <a:ea typeface="Calibri"/>
                <a:cs typeface="Times New Roman"/>
              </a:rPr>
              <a:t>andative</a:t>
            </a:r>
            <a:r>
              <a:rPr lang="en-US" sz="2400" dirty="0">
                <a:latin typeface="Times New Roman"/>
                <a:ea typeface="Calibri"/>
                <a:cs typeface="Times New Roman"/>
              </a:rPr>
              <a:t> predications also code events of cognition change as well as change of material state.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The </a:t>
            </a:r>
            <a:r>
              <a:rPr lang="en-US" sz="2400" dirty="0">
                <a:latin typeface="Times New Roman"/>
                <a:ea typeface="Calibri"/>
                <a:cs typeface="Times New Roman"/>
              </a:rPr>
              <a:t>particles semantic effect appears derivational or confirmative with regard to meaning components of its accompanying verb.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In </a:t>
            </a:r>
            <a:r>
              <a:rPr lang="en-US" sz="2400" dirty="0">
                <a:latin typeface="Times New Roman"/>
                <a:ea typeface="Calibri"/>
                <a:cs typeface="Times New Roman"/>
              </a:rPr>
              <a:t>some instances meanings arise that are not part of that verb; in others a particle articulates a component of meaning resident in a verb but not asserted by it. </a:t>
            </a:r>
          </a:p>
          <a:p>
            <a:endParaRPr lang="en-US" sz="2400" dirty="0"/>
          </a:p>
        </p:txBody>
      </p:sp>
    </p:spTree>
    <p:extLst>
      <p:ext uri="{BB962C8B-B14F-4D97-AF65-F5344CB8AC3E}">
        <p14:creationId xmlns:p14="http://schemas.microsoft.com/office/powerpoint/2010/main" val="340445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We now turn to a brief survey of the distributional character of </a:t>
            </a:r>
            <a:r>
              <a:rPr lang="en-US" sz="2400" dirty="0" err="1">
                <a:latin typeface="Times New Roman"/>
                <a:ea typeface="Calibri"/>
                <a:cs typeface="Times New Roman"/>
              </a:rPr>
              <a:t>venitive</a:t>
            </a:r>
            <a:r>
              <a:rPr lang="en-US" sz="2400" dirty="0">
                <a:latin typeface="Times New Roman"/>
                <a:ea typeface="Calibri"/>
                <a:cs typeface="Times New Roman"/>
              </a:rPr>
              <a:t> </a:t>
            </a:r>
            <a:r>
              <a:rPr lang="en-US" sz="2400" i="1" dirty="0">
                <a:latin typeface="Times New Roman"/>
                <a:ea typeface="Calibri"/>
                <a:cs typeface="Times New Roman"/>
              </a:rPr>
              <a:t>re</a:t>
            </a:r>
            <a:r>
              <a:rPr lang="en-US" sz="2400" dirty="0">
                <a:latin typeface="Times New Roman"/>
                <a:ea typeface="Calibri"/>
                <a:cs typeface="Times New Roman"/>
              </a:rPr>
              <a:t> and </a:t>
            </a:r>
            <a:r>
              <a:rPr lang="en-US" sz="2400" dirty="0" err="1">
                <a:latin typeface="Times New Roman"/>
                <a:ea typeface="Calibri"/>
                <a:cs typeface="Times New Roman"/>
              </a:rPr>
              <a:t>andative</a:t>
            </a:r>
            <a:r>
              <a:rPr lang="en-US" sz="2400" dirty="0">
                <a:latin typeface="Times New Roman"/>
                <a:ea typeface="Calibri"/>
                <a:cs typeface="Times New Roman"/>
              </a:rPr>
              <a:t> </a:t>
            </a:r>
            <a:r>
              <a:rPr lang="en-US" sz="2400" i="1" dirty="0">
                <a:latin typeface="Times New Roman"/>
                <a:ea typeface="Calibri"/>
                <a:cs typeface="Times New Roman"/>
              </a:rPr>
              <a:t>a</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We </a:t>
            </a:r>
            <a:r>
              <a:rPr lang="en-US" sz="2400" dirty="0">
                <a:latin typeface="Times New Roman"/>
                <a:ea typeface="Calibri"/>
                <a:cs typeface="Times New Roman"/>
              </a:rPr>
              <a:t>examine </a:t>
            </a:r>
            <a:r>
              <a:rPr lang="en-US" sz="2400" dirty="0" smtClean="0">
                <a:latin typeface="Times New Roman"/>
                <a:ea typeface="Calibri"/>
                <a:cs typeface="Times New Roman"/>
              </a:rPr>
              <a:t>their distribution with </a:t>
            </a:r>
            <a:r>
              <a:rPr lang="en-US" sz="2400" dirty="0">
                <a:latin typeface="Times New Roman"/>
                <a:ea typeface="Calibri"/>
                <a:cs typeface="Times New Roman"/>
              </a:rPr>
              <a:t>respect to the transitivity of their accompanying verb as well as event type of the resulting complex predication. </a:t>
            </a:r>
          </a:p>
          <a:p>
            <a:endParaRPr lang="en-US" sz="2400" dirty="0"/>
          </a:p>
        </p:txBody>
      </p:sp>
    </p:spTree>
    <p:extLst>
      <p:ext uri="{BB962C8B-B14F-4D97-AF65-F5344CB8AC3E}">
        <p14:creationId xmlns:p14="http://schemas.microsoft.com/office/powerpoint/2010/main" val="2500820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lvl="0" indent="0">
              <a:spcBef>
                <a:spcPts val="0"/>
              </a:spcBef>
              <a:buNone/>
            </a:pPr>
            <a:r>
              <a:rPr lang="en-US" sz="2400" dirty="0">
                <a:solidFill>
                  <a:prstClr val="black"/>
                </a:solidFill>
                <a:latin typeface="Times New Roman"/>
                <a:ea typeface="Calibri"/>
                <a:cs typeface="Times New Roman"/>
              </a:rPr>
              <a:t>Table 1. Summary of distributional behavior of </a:t>
            </a:r>
            <a:r>
              <a:rPr lang="en-US" sz="2400" dirty="0" err="1">
                <a:solidFill>
                  <a:prstClr val="black"/>
                </a:solidFill>
                <a:latin typeface="Times New Roman"/>
                <a:ea typeface="Calibri"/>
                <a:cs typeface="Times New Roman"/>
              </a:rPr>
              <a:t>Emai</a:t>
            </a:r>
            <a:r>
              <a:rPr lang="en-US" sz="2400" dirty="0">
                <a:solidFill>
                  <a:prstClr val="black"/>
                </a:solidFill>
                <a:latin typeface="Times New Roman"/>
                <a:ea typeface="Calibri"/>
                <a:cs typeface="Times New Roman"/>
              </a:rPr>
              <a:t> DD </a:t>
            </a:r>
            <a:r>
              <a:rPr lang="en-US" sz="2400" dirty="0" smtClean="0">
                <a:solidFill>
                  <a:prstClr val="black"/>
                </a:solidFill>
                <a:latin typeface="Times New Roman"/>
                <a:ea typeface="Calibri"/>
                <a:cs typeface="Times New Roman"/>
              </a:rPr>
              <a:t>particles and </a:t>
            </a:r>
            <a:r>
              <a:rPr lang="en-US" sz="2400" dirty="0">
                <a:solidFill>
                  <a:prstClr val="black"/>
                </a:solidFill>
                <a:latin typeface="Times New Roman"/>
                <a:ea typeface="Calibri"/>
                <a:cs typeface="Times New Roman"/>
              </a:rPr>
              <a:t>t</a:t>
            </a:r>
            <a:r>
              <a:rPr lang="en-US" sz="2400" dirty="0" smtClean="0">
                <a:solidFill>
                  <a:prstClr val="black"/>
                </a:solidFill>
                <a:latin typeface="Times New Roman"/>
                <a:ea typeface="Calibri"/>
                <a:cs typeface="Times New Roman"/>
              </a:rPr>
              <a:t>heir semantic </a:t>
            </a:r>
            <a:r>
              <a:rPr lang="en-US" sz="2400" dirty="0">
                <a:solidFill>
                  <a:prstClr val="black"/>
                </a:solidFill>
                <a:latin typeface="Times New Roman"/>
                <a:ea typeface="Calibri"/>
                <a:cs typeface="Times New Roman"/>
              </a:rPr>
              <a:t>effect </a:t>
            </a:r>
            <a:r>
              <a:rPr lang="en-US" sz="2400" dirty="0" smtClean="0">
                <a:solidFill>
                  <a:prstClr val="black"/>
                </a:solidFill>
                <a:latin typeface="Times New Roman"/>
                <a:ea typeface="Calibri"/>
                <a:cs typeface="Times New Roman"/>
              </a:rPr>
              <a:t>as derivational </a:t>
            </a:r>
            <a:r>
              <a:rPr lang="en-US" sz="2400" dirty="0">
                <a:solidFill>
                  <a:prstClr val="black"/>
                </a:solidFill>
                <a:latin typeface="Times New Roman"/>
                <a:ea typeface="Calibri"/>
                <a:cs typeface="Times New Roman"/>
              </a:rPr>
              <a:t>or </a:t>
            </a:r>
            <a:r>
              <a:rPr lang="en-US" sz="2400" dirty="0" smtClean="0">
                <a:solidFill>
                  <a:prstClr val="black"/>
                </a:solidFill>
                <a:latin typeface="Times New Roman"/>
                <a:ea typeface="Calibri"/>
                <a:cs typeface="Times New Roman"/>
              </a:rPr>
              <a:t>confirmative </a:t>
            </a:r>
            <a:r>
              <a:rPr lang="en-US" sz="2400" dirty="0">
                <a:solidFill>
                  <a:prstClr val="black"/>
                </a:solidFill>
                <a:latin typeface="Times New Roman"/>
                <a:ea typeface="Calibri"/>
                <a:cs typeface="Times New Roman"/>
              </a:rPr>
              <a:t>with regard to meaning </a:t>
            </a:r>
            <a:r>
              <a:rPr lang="en-US" sz="2400" dirty="0" smtClean="0">
                <a:solidFill>
                  <a:prstClr val="black"/>
                </a:solidFill>
                <a:latin typeface="Times New Roman"/>
                <a:ea typeface="Calibri"/>
                <a:cs typeface="Times New Roman"/>
              </a:rPr>
              <a:t>of the accompanying transitive or intransitive verb</a:t>
            </a:r>
            <a:r>
              <a:rPr lang="en-US" sz="2400" dirty="0">
                <a:solidFill>
                  <a:prstClr val="black"/>
                </a:solidFill>
                <a:latin typeface="Times New Roman"/>
                <a:ea typeface="Calibri"/>
                <a:cs typeface="Times New Roman"/>
              </a:rPr>
              <a:t>. </a:t>
            </a:r>
          </a:p>
          <a:p>
            <a:pPr marL="0" marR="0" indent="0">
              <a:spcBef>
                <a:spcPts val="0"/>
              </a:spcBef>
              <a:spcAft>
                <a:spcPts val="0"/>
              </a:spcAft>
              <a:buNone/>
            </a:pPr>
            <a:endParaRPr lang="en-US" sz="2400" dirty="0" smtClean="0">
              <a:solidFill>
                <a:prstClr val="black"/>
              </a:solidFill>
              <a:latin typeface="Times New Roman"/>
              <a:ea typeface="Calibri"/>
              <a:cs typeface="Times New Roman"/>
            </a:endParaRPr>
          </a:p>
          <a:p>
            <a:pPr marL="0" marR="0" indent="0">
              <a:spcBef>
                <a:spcPts val="0"/>
              </a:spcBef>
              <a:spcAft>
                <a:spcPts val="0"/>
              </a:spcAft>
              <a:buNone/>
            </a:pPr>
            <a:endParaRPr lang="en-US" sz="2400" dirty="0">
              <a:solidFill>
                <a:prstClr val="black"/>
              </a:solidFill>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indent="0">
              <a:buNone/>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811450747"/>
              </p:ext>
            </p:extLst>
          </p:nvPr>
        </p:nvGraphicFramePr>
        <p:xfrm>
          <a:off x="457200" y="1600200"/>
          <a:ext cx="6265076" cy="3627120"/>
        </p:xfrm>
        <a:graphic>
          <a:graphicData uri="http://schemas.openxmlformats.org/drawingml/2006/table">
            <a:tbl>
              <a:tblPr firstRow="1" firstCol="1" bandRow="1"/>
              <a:tblGrid>
                <a:gridCol w="978986"/>
                <a:gridCol w="978986"/>
                <a:gridCol w="978986"/>
                <a:gridCol w="978986"/>
                <a:gridCol w="978986"/>
                <a:gridCol w="391160"/>
                <a:gridCol w="978986"/>
              </a:tblGrid>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spcBef>
                          <a:spcPts val="0"/>
                        </a:spcBef>
                        <a:spcAft>
                          <a:spcPts val="0"/>
                        </a:spcAft>
                      </a:pPr>
                      <a:r>
                        <a:rPr lang="en-US" sz="1400">
                          <a:effectLst/>
                          <a:latin typeface="Times New Roman"/>
                          <a:ea typeface="Calibri"/>
                          <a:cs typeface="Times New Roman"/>
                        </a:rPr>
                        <a:t>DERIV</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spcBef>
                          <a:spcPts val="0"/>
                        </a:spcBef>
                        <a:spcAft>
                          <a:spcPts val="0"/>
                        </a:spcAft>
                      </a:pPr>
                      <a:r>
                        <a:rPr lang="en-US" sz="1400">
                          <a:effectLst/>
                          <a:latin typeface="Times New Roman"/>
                          <a:ea typeface="Calibri"/>
                          <a:cs typeface="Times New Roman"/>
                        </a:rPr>
                        <a:t>CONFIRM</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re</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a</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re</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a</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spcBef>
                          <a:spcPts val="0"/>
                        </a:spcBef>
                        <a:spcAft>
                          <a:spcPts val="0"/>
                        </a:spcAft>
                      </a:pPr>
                      <a:r>
                        <a:rPr lang="en-US" sz="1400">
                          <a:effectLst/>
                          <a:latin typeface="Times New Roman"/>
                          <a:ea typeface="Calibri"/>
                          <a:cs typeface="Times New Roman"/>
                        </a:rPr>
                        <a:t>MOT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smtClean="0">
                          <a:effectLst/>
                          <a:latin typeface="Times New Roman"/>
                          <a:ea typeface="Calibri"/>
                          <a:cs typeface="Times New Roman"/>
                        </a:rPr>
                        <a:t>RET ST</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DC</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CH ST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FIGUR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INTR</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4774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I.	</a:t>
            </a:r>
            <a:r>
              <a:rPr lang="en-US" sz="2400" dirty="0" smtClean="0">
                <a:latin typeface="Times New Roman"/>
                <a:ea typeface="Calibri"/>
                <a:cs typeface="Times New Roman"/>
              </a:rPr>
              <a:t>MOTION       (change </a:t>
            </a:r>
            <a:r>
              <a:rPr lang="en-US" sz="2400" dirty="0">
                <a:latin typeface="Times New Roman"/>
                <a:ea typeface="Calibri"/>
                <a:cs typeface="Times New Roman"/>
              </a:rPr>
              <a:t>of position or location)</a:t>
            </a: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PARTICLE </a:t>
            </a:r>
            <a:r>
              <a:rPr lang="en-US" sz="2400" i="1" dirty="0">
                <a:latin typeface="Times New Roman"/>
                <a:ea typeface="Calibri"/>
                <a:cs typeface="Times New Roman"/>
              </a:rPr>
              <a:t>re</a:t>
            </a:r>
            <a:r>
              <a:rPr lang="en-US" sz="2400" dirty="0">
                <a:latin typeface="Times New Roman"/>
                <a:ea typeface="Calibri"/>
                <a:cs typeface="Times New Roman"/>
              </a:rPr>
              <a:t> </a:t>
            </a:r>
            <a:r>
              <a:rPr lang="en-US" sz="2400" dirty="0" smtClean="0">
                <a:latin typeface="Times New Roman"/>
                <a:ea typeface="Calibri"/>
                <a:cs typeface="Times New Roman"/>
              </a:rPr>
              <a:t>Transitive </a:t>
            </a:r>
            <a:r>
              <a:rPr lang="en-US" sz="2400" dirty="0">
                <a:latin typeface="Times New Roman"/>
                <a:ea typeface="Calibri"/>
                <a:cs typeface="Times New Roman"/>
              </a:rPr>
              <a:t>(some Intransitive</a:t>
            </a:r>
            <a:r>
              <a:rPr lang="en-US" sz="2400" dirty="0" smtClean="0">
                <a:latin typeface="Times New Roman"/>
                <a:ea typeface="Calibri"/>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Calibri"/>
                <a:cs typeface="Times New Roman"/>
              </a:rPr>
              <a:t> </a:t>
            </a: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1a</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shíé</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smtClean="0">
                <a:latin typeface="Times New Roman"/>
                <a:ea typeface="Times New Roman"/>
                <a:cs typeface="Times New Roman"/>
              </a:rPr>
              <a:t>.</a:t>
            </a:r>
            <a:r>
              <a:rPr lang="en-US" sz="2400" dirty="0" smtClean="0">
                <a:latin typeface="Times New Roman"/>
                <a:ea typeface="Times New Roman"/>
                <a:cs typeface="Times New Roman"/>
              </a:rPr>
              <a:t>																															</a:t>
            </a:r>
            <a:r>
              <a:rPr lang="en-US" sz="2400" dirty="0" smtClean="0">
                <a:latin typeface="Times New Roman"/>
                <a:ea typeface="Calibri"/>
                <a:cs typeface="Times New Roman"/>
              </a:rPr>
              <a:t>confirmatory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PRP.coil</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rope</a:t>
            </a:r>
            <a:r>
              <a:rPr lang="en-US" sz="2400" dirty="0">
                <a:latin typeface="Times New Roman"/>
                <a:ea typeface="Times New Roman"/>
                <a:cs typeface="Times New Roman"/>
              </a:rPr>
              <a:t>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wound / coiled up the rope.’ </a:t>
            </a:r>
            <a:endParaRPr lang="en-US" sz="2400" dirty="0">
              <a:latin typeface="Times New Roman"/>
              <a:ea typeface="Calibri"/>
              <a:cs typeface="Times New Roman"/>
            </a:endParaRPr>
          </a:p>
          <a:p>
            <a:pPr marL="0" lvl="0" indent="0" defTabSz="91440">
              <a:spcBef>
                <a:spcPts val="0"/>
              </a:spcBef>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úkpúì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shíé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ré</a:t>
            </a:r>
            <a:r>
              <a:rPr lang="en-US" sz="2400" i="1" dirty="0" smtClean="0">
                <a:solidFill>
                  <a:prstClr val="black"/>
                </a:solidFill>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rope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PRP.coil</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rope got wound / coiled up.’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shíé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óràn</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coil</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rope		</a:t>
            </a:r>
            <a:r>
              <a:rPr lang="en-US" sz="2400" dirty="0">
                <a:latin typeface="Times New Roman"/>
                <a:ea typeface="Times New Roman"/>
                <a:cs typeface="Times New Roman"/>
              </a:rPr>
              <a:t>	</a:t>
            </a:r>
            <a:r>
              <a:rPr lang="en-US" sz="2400" dirty="0" smtClean="0">
                <a:latin typeface="Times New Roman"/>
                <a:ea typeface="Times New Roman"/>
                <a:cs typeface="Times New Roman"/>
              </a:rPr>
              <a:t>CL</a:t>
            </a:r>
            <a:r>
              <a:rPr lang="en-US" sz="2400" dirty="0">
                <a:latin typeface="Times New Roman"/>
                <a:ea typeface="Times New Roman"/>
                <a:cs typeface="Times New Roman"/>
              </a:rPr>
              <a:t>	</a:t>
            </a:r>
            <a:r>
              <a:rPr lang="en-US" sz="2400" dirty="0" smtClean="0">
                <a:latin typeface="Times New Roman"/>
                <a:ea typeface="Times New Roman"/>
                <a:cs typeface="Times New Roman"/>
              </a:rPr>
              <a:t> LOC</a:t>
            </a:r>
            <a:r>
              <a:rPr lang="en-US" sz="2400" dirty="0">
                <a:latin typeface="Times New Roman"/>
                <a:ea typeface="Times New Roman"/>
                <a:cs typeface="Times New Roman"/>
              </a:rPr>
              <a:t>	</a:t>
            </a:r>
            <a:r>
              <a:rPr lang="en-US" sz="2400" dirty="0" smtClean="0">
                <a:latin typeface="Times New Roman"/>
                <a:ea typeface="Times New Roman"/>
                <a:cs typeface="Times New Roman"/>
              </a:rPr>
              <a:t>		pole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smtClean="0">
                <a:latin typeface="Times New Roman"/>
                <a:ea typeface="Times New Roman"/>
                <a:cs typeface="Times New Roman"/>
              </a:rPr>
              <a:t> </a:t>
            </a:r>
            <a:r>
              <a:rPr lang="en-US" sz="2400" dirty="0">
                <a:latin typeface="Times New Roman"/>
                <a:ea typeface="Times New Roman"/>
                <a:cs typeface="Times New Roman"/>
              </a:rPr>
              <a:t>wound / coiled the rope onto the pole</a:t>
            </a:r>
            <a:r>
              <a:rPr lang="en-US" sz="2400" dirty="0" smtClean="0">
                <a:latin typeface="Times New Roman"/>
                <a:ea typeface="Times New Roman"/>
                <a:cs typeface="Times New Roman"/>
              </a:rPr>
              <a:t>.’</a:t>
            </a: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2494011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781800"/>
          </a:xfrm>
        </p:spPr>
        <p:txBody>
          <a:bodyPr>
            <a:normAutofit/>
          </a:bodyPr>
          <a:lstStyle/>
          <a:p>
            <a:pPr marL="0" marR="0" indent="0">
              <a:spcBef>
                <a:spcPts val="0"/>
              </a:spcBef>
              <a:spcAft>
                <a:spcPts val="0"/>
              </a:spcAft>
              <a:buNone/>
            </a:pPr>
            <a:r>
              <a:rPr lang="en-US" sz="2400" dirty="0">
                <a:latin typeface="Times New Roman"/>
                <a:ea typeface="Calibri"/>
                <a:cs typeface="Times New Roman"/>
              </a:rPr>
              <a:t>Probably, most of you are aware of the recent discussion and series of articles concerned with the relation between language-particular and cross-linguistic comparative categories (LT 2016, 20[2]: 297-462). Deictic directionality and its polar exponents seem to be a useful example of tensions underlying this relation. </a:t>
            </a:r>
          </a:p>
          <a:p>
            <a:pPr marL="0" marR="0">
              <a:spcBef>
                <a:spcPts val="0"/>
              </a:spcBef>
              <a:spcAft>
                <a:spcPts val="0"/>
              </a:spcAft>
            </a:pP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Although deictic directionality has received attention in the literature, it has done so with an assortment of terms. Among these are:</a:t>
            </a: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err="1">
                <a:latin typeface="Times New Roman"/>
                <a:ea typeface="Calibri"/>
                <a:cs typeface="Times New Roman"/>
              </a:rPr>
              <a:t>andative</a:t>
            </a:r>
            <a:r>
              <a:rPr lang="en-US" sz="2400" dirty="0">
                <a:latin typeface="Times New Roman"/>
                <a:ea typeface="Calibri"/>
                <a:cs typeface="Times New Roman"/>
              </a:rPr>
              <a:t>, </a:t>
            </a:r>
            <a:r>
              <a:rPr lang="en-US" sz="2400" dirty="0" err="1">
                <a:latin typeface="Times New Roman"/>
                <a:ea typeface="Calibri"/>
                <a:cs typeface="Times New Roman"/>
              </a:rPr>
              <a:t>itive</a:t>
            </a:r>
            <a:r>
              <a:rPr lang="en-US" sz="2400" dirty="0">
                <a:latin typeface="Times New Roman"/>
                <a:ea typeface="Calibri"/>
                <a:cs typeface="Times New Roman"/>
              </a:rPr>
              <a:t>, </a:t>
            </a:r>
            <a:r>
              <a:rPr lang="en-US" sz="2400" dirty="0" err="1">
                <a:latin typeface="Times New Roman"/>
                <a:ea typeface="Calibri"/>
                <a:cs typeface="Times New Roman"/>
              </a:rPr>
              <a:t>translocative</a:t>
            </a:r>
            <a:r>
              <a:rPr lang="en-US" sz="2400" dirty="0">
                <a:latin typeface="Times New Roman"/>
                <a:ea typeface="Calibri"/>
                <a:cs typeface="Times New Roman"/>
              </a:rPr>
              <a:t>, </a:t>
            </a:r>
            <a:r>
              <a:rPr lang="en-US" sz="2400" dirty="0" err="1">
                <a:latin typeface="Times New Roman"/>
                <a:ea typeface="Calibri"/>
                <a:cs typeface="Times New Roman"/>
              </a:rPr>
              <a:t>altrilocal</a:t>
            </a:r>
            <a:r>
              <a:rPr lang="en-US" sz="2400" dirty="0">
                <a:latin typeface="Times New Roman"/>
                <a:ea typeface="Calibri"/>
                <a:cs typeface="Times New Roman"/>
              </a:rPr>
              <a:t>, centrifugal for one pole </a:t>
            </a:r>
          </a:p>
          <a:p>
            <a:pPr marL="0" marR="0" indent="0">
              <a:spcBef>
                <a:spcPts val="0"/>
              </a:spcBef>
              <a:spcAft>
                <a:spcPts val="0"/>
              </a:spcAft>
              <a:buNone/>
            </a:pPr>
            <a:r>
              <a:rPr lang="en-US" sz="2400" dirty="0">
                <a:latin typeface="Times New Roman"/>
                <a:ea typeface="Calibri"/>
                <a:cs typeface="Times New Roman"/>
              </a:rPr>
              <a:t>and </a:t>
            </a:r>
          </a:p>
          <a:p>
            <a:pPr marL="0" marR="0" indent="0">
              <a:spcBef>
                <a:spcPts val="0"/>
              </a:spcBef>
              <a:spcAft>
                <a:spcPts val="0"/>
              </a:spcAft>
              <a:buNone/>
            </a:pPr>
            <a:r>
              <a:rPr lang="en-US" sz="2400" dirty="0" err="1">
                <a:latin typeface="Times New Roman"/>
                <a:ea typeface="Calibri"/>
                <a:cs typeface="Times New Roman"/>
              </a:rPr>
              <a:t>venitive</a:t>
            </a:r>
            <a:r>
              <a:rPr lang="en-US" sz="2400" dirty="0">
                <a:latin typeface="Times New Roman"/>
                <a:ea typeface="Calibri"/>
                <a:cs typeface="Times New Roman"/>
              </a:rPr>
              <a:t>, </a:t>
            </a:r>
            <a:r>
              <a:rPr lang="en-US" sz="2400" dirty="0" err="1">
                <a:latin typeface="Times New Roman"/>
                <a:ea typeface="Calibri"/>
                <a:cs typeface="Times New Roman"/>
              </a:rPr>
              <a:t>cislocative</a:t>
            </a:r>
            <a:r>
              <a:rPr lang="en-US" sz="2400" dirty="0">
                <a:latin typeface="Times New Roman"/>
                <a:ea typeface="Calibri"/>
                <a:cs typeface="Times New Roman"/>
              </a:rPr>
              <a:t>, </a:t>
            </a:r>
            <a:r>
              <a:rPr lang="en-US" sz="2400" dirty="0" err="1">
                <a:latin typeface="Times New Roman"/>
                <a:ea typeface="Calibri"/>
                <a:cs typeface="Times New Roman"/>
              </a:rPr>
              <a:t>equilocal</a:t>
            </a:r>
            <a:r>
              <a:rPr lang="en-US" sz="2400" dirty="0">
                <a:latin typeface="Times New Roman"/>
                <a:ea typeface="Calibri"/>
                <a:cs typeface="Times New Roman"/>
              </a:rPr>
              <a:t> and </a:t>
            </a:r>
            <a:r>
              <a:rPr lang="en-US" sz="2400" dirty="0" err="1">
                <a:latin typeface="Times New Roman"/>
                <a:ea typeface="Calibri"/>
                <a:cs typeface="Times New Roman"/>
              </a:rPr>
              <a:t>centripedal</a:t>
            </a:r>
            <a:r>
              <a:rPr lang="en-US" sz="2400" dirty="0">
                <a:latin typeface="Times New Roman"/>
                <a:ea typeface="Calibri"/>
                <a:cs typeface="Times New Roman"/>
              </a:rPr>
              <a:t> for the </a:t>
            </a:r>
            <a:r>
              <a:rPr lang="en-US" sz="2400" dirty="0" smtClean="0">
                <a:latin typeface="Times New Roman"/>
                <a:ea typeface="Calibri"/>
                <a:cs typeface="Times New Roman"/>
              </a:rPr>
              <a:t>second pole. </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We are not going to expand the terminology for deictic directional phenomena. But we will employ </a:t>
            </a:r>
            <a:r>
              <a:rPr lang="en-US" sz="2400" dirty="0" err="1">
                <a:latin typeface="Times New Roman"/>
                <a:ea typeface="Calibri"/>
                <a:cs typeface="Times New Roman"/>
              </a:rPr>
              <a:t>andative</a:t>
            </a:r>
            <a:r>
              <a:rPr lang="en-US" sz="2400" dirty="0">
                <a:latin typeface="Times New Roman"/>
                <a:ea typeface="Calibri"/>
                <a:cs typeface="Times New Roman"/>
              </a:rPr>
              <a:t> and </a:t>
            </a:r>
            <a:r>
              <a:rPr lang="en-US" sz="2400" dirty="0" err="1">
                <a:latin typeface="Times New Roman"/>
                <a:ea typeface="Calibri"/>
                <a:cs typeface="Times New Roman"/>
              </a:rPr>
              <a:t>venitive</a:t>
            </a:r>
            <a:r>
              <a:rPr lang="en-US" sz="2400" dirty="0">
                <a:latin typeface="Times New Roman"/>
                <a:ea typeface="Calibri"/>
                <a:cs typeface="Times New Roman"/>
              </a:rPr>
              <a:t> as terms for the opposing poles of directionality we have encountered.  </a:t>
            </a:r>
          </a:p>
          <a:p>
            <a:pPr marL="0" indent="0">
              <a:buNone/>
            </a:pPr>
            <a:endParaRPr lang="en-US" sz="2400" dirty="0"/>
          </a:p>
        </p:txBody>
      </p:sp>
    </p:spTree>
    <p:extLst>
      <p:ext uri="{BB962C8B-B14F-4D97-AF65-F5344CB8AC3E}">
        <p14:creationId xmlns:p14="http://schemas.microsoft.com/office/powerpoint/2010/main" val="188182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tabLst>
                <a:tab pos="-457200" algn="l"/>
              </a:tabLst>
            </a:pPr>
            <a:r>
              <a:rPr lang="en-US" sz="2400" dirty="0" smtClean="0">
                <a:latin typeface="Times New Roman"/>
                <a:ea typeface="Times New Roman"/>
                <a:cs typeface="Times New Roman"/>
              </a:rPr>
              <a:t>2  a</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ókpósó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nwú</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a:t>
            </a:r>
            <a:r>
              <a:rPr lang="en-US" sz="2400" i="1" dirty="0">
                <a:latin typeface="Times New Roman"/>
                <a:ea typeface="Times New Roman"/>
                <a:cs typeface="Times New Roman"/>
              </a:rPr>
              <a:t>	</a:t>
            </a:r>
            <a:r>
              <a:rPr lang="en-US" sz="2400" i="1" dirty="0" err="1">
                <a:latin typeface="Times New Roman"/>
                <a:ea typeface="Times New Roman"/>
                <a:cs typeface="Times New Roman"/>
              </a:rPr>
              <a:t>ré</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derivational</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woman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PAP.carry</a:t>
            </a:r>
            <a:r>
              <a:rPr lang="en-US" sz="2400" dirty="0">
                <a:latin typeface="Times New Roman"/>
                <a:ea typeface="Times New Roman"/>
                <a:cs typeface="Times New Roman"/>
              </a:rPr>
              <a:t>	</a:t>
            </a:r>
            <a:r>
              <a:rPr lang="en-US" sz="2400" dirty="0" smtClean="0">
                <a:latin typeface="Times New Roman"/>
                <a:ea typeface="Times New Roman"/>
                <a:cs typeface="Times New Roman"/>
              </a:rPr>
              <a:t>yam</a:t>
            </a:r>
            <a:r>
              <a:rPr lang="en-US" sz="2400" dirty="0">
                <a:latin typeface="Times New Roman"/>
                <a:ea typeface="Times New Roman"/>
                <a:cs typeface="Times New Roman"/>
              </a:rPr>
              <a:t>	</a:t>
            </a:r>
            <a:r>
              <a:rPr lang="en-US" sz="2400" dirty="0" smtClean="0">
                <a:latin typeface="Times New Roman"/>
                <a:ea typeface="Times New Roman"/>
                <a:cs typeface="Times New Roman"/>
              </a:rPr>
              <a:t>VN</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woman brought yam.’</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nwú</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émà</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woman  </a:t>
            </a:r>
            <a:r>
              <a:rPr lang="en-US" sz="2400" dirty="0" err="1" smtClean="0">
                <a:latin typeface="Times New Roman"/>
                <a:ea typeface="Times New Roman"/>
                <a:cs typeface="Times New Roman"/>
              </a:rPr>
              <a:t>PRP.carry</a:t>
            </a:r>
            <a:r>
              <a:rPr lang="en-US" sz="2400" dirty="0">
                <a:latin typeface="Times New Roman"/>
                <a:ea typeface="Times New Roman"/>
                <a:cs typeface="Times New Roman"/>
              </a:rPr>
              <a:t>	</a:t>
            </a:r>
            <a:r>
              <a:rPr lang="en-US" sz="2400" dirty="0" smtClean="0">
                <a:latin typeface="Times New Roman"/>
                <a:ea typeface="Times New Roman"/>
                <a:cs typeface="Times New Roman"/>
              </a:rPr>
              <a:t>yam</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woman carried yam 	/ *brought yam.’</a:t>
            </a:r>
            <a:endParaRPr lang="en-US" sz="2400" dirty="0">
              <a:latin typeface="Times New Roman"/>
              <a:ea typeface="Calibri"/>
              <a:cs typeface="Times New Roman"/>
            </a:endParaRPr>
          </a:p>
          <a:p>
            <a:pPr marL="0" marR="0" indent="0" algn="just"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ókpósó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z</a:t>
            </a:r>
            <a:r>
              <a:rPr lang="en-US" sz="2400" i="1" u="sng" dirty="0" err="1"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èk</a:t>
            </a:r>
            <a:r>
              <a:rPr lang="en-US" sz="2400" i="1" u="sng" dirty="0" err="1" smtClean="0">
                <a:latin typeface="Times New Roman"/>
                <a:ea typeface="Times New Roman"/>
                <a:cs typeface="Times New Roman"/>
              </a:rPr>
              <a:t>è</a:t>
            </a:r>
            <a:r>
              <a:rPr lang="en-US" sz="2400" i="1" dirty="0" err="1" smtClean="0">
                <a:latin typeface="Times New Roman"/>
                <a:ea typeface="Times New Roman"/>
                <a:cs typeface="Times New Roman"/>
              </a:rPr>
              <a:t>n</a:t>
            </a:r>
            <a:r>
              <a:rPr lang="en-US" sz="2400" i="1" dirty="0">
                <a:latin typeface="Times New Roman"/>
                <a:ea typeface="Times New Roman"/>
                <a:cs typeface="Times New Roman"/>
              </a:rPr>
              <a:t>	</a:t>
            </a:r>
            <a:r>
              <a:rPr lang="en-US" sz="2400" i="1" dirty="0" err="1">
                <a:latin typeface="Times New Roman"/>
                <a:ea typeface="Times New Roman"/>
                <a:cs typeface="Times New Roman"/>
              </a:rPr>
              <a:t>ré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457200" algn="l"/>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PAP.scoop</a:t>
            </a:r>
            <a:r>
              <a:rPr lang="en-US" sz="2400" dirty="0">
                <a:latin typeface="Times New Roman"/>
                <a:ea typeface="Times New Roman"/>
                <a:cs typeface="Times New Roman"/>
              </a:rPr>
              <a:t>	</a:t>
            </a:r>
            <a:r>
              <a:rPr lang="en-US" sz="2400" dirty="0" smtClean="0">
                <a:latin typeface="Times New Roman"/>
                <a:ea typeface="Times New Roman"/>
                <a:cs typeface="Times New Roman"/>
              </a:rPr>
              <a:t>		sand</a:t>
            </a:r>
            <a:r>
              <a:rPr lang="en-US" sz="2400" dirty="0">
                <a:latin typeface="Times New Roman"/>
                <a:ea typeface="Times New Roman"/>
                <a:cs typeface="Times New Roman"/>
              </a:rPr>
              <a:t>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woman brought sand.’</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d</a:t>
            </a:r>
            <a:r>
              <a:rPr lang="en-US" sz="2400"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ókpósó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z</a:t>
            </a:r>
            <a:r>
              <a:rPr lang="en-US" sz="2400" i="1" u="sng" dirty="0" err="1"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èk</a:t>
            </a:r>
            <a:r>
              <a:rPr lang="en-US" sz="2400" i="1" u="sng" dirty="0" err="1" smtClean="0">
                <a:latin typeface="Times New Roman"/>
                <a:ea typeface="Times New Roman"/>
                <a:cs typeface="Times New Roman"/>
              </a:rPr>
              <a:t>è</a:t>
            </a:r>
            <a:r>
              <a:rPr lang="en-US" sz="2400" i="1" dirty="0" err="1" smtClean="0">
                <a:latin typeface="Times New Roman"/>
                <a:ea typeface="Times New Roman"/>
                <a:cs typeface="Times New Roman"/>
              </a:rPr>
              <a:t>n</a:t>
            </a:r>
            <a:r>
              <a:rPr lang="en-US" sz="2400" i="1" dirty="0" smtClean="0">
                <a:latin typeface="Times New Roman"/>
                <a:ea typeface="Times New Roman"/>
                <a:cs typeface="Times New Roman"/>
              </a:rPr>
              <a:t>.</a:t>
            </a: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the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PAP.scoop</a:t>
            </a:r>
            <a:r>
              <a:rPr lang="en-US" sz="2400" dirty="0">
                <a:latin typeface="Times New Roman"/>
                <a:ea typeface="Times New Roman"/>
                <a:cs typeface="Times New Roman"/>
              </a:rPr>
              <a:t>	</a:t>
            </a:r>
            <a:r>
              <a:rPr lang="en-US" sz="2400" dirty="0" smtClean="0">
                <a:latin typeface="Times New Roman"/>
                <a:ea typeface="Times New Roman"/>
                <a:cs typeface="Times New Roman"/>
              </a:rPr>
              <a:t>				sand</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	‘</a:t>
            </a:r>
            <a:r>
              <a:rPr lang="en-US" sz="2400" dirty="0">
                <a:latin typeface="Times New Roman"/>
                <a:ea typeface="Times New Roman"/>
                <a:cs typeface="Times New Roman"/>
              </a:rPr>
              <a:t>The woman scooped sand.’</a:t>
            </a:r>
            <a:endParaRPr lang="en-US" sz="2400" dirty="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p:txBody>
      </p:sp>
    </p:spTree>
    <p:extLst>
      <p:ext uri="{BB962C8B-B14F-4D97-AF65-F5344CB8AC3E}">
        <p14:creationId xmlns:p14="http://schemas.microsoft.com/office/powerpoint/2010/main" val="79454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11343" cy="6781800"/>
          </a:xfrm>
        </p:spPr>
        <p:txBody>
          <a:bodyPr>
            <a:normAutofit/>
          </a:bodyPr>
          <a:lstStyle/>
          <a:p>
            <a:pPr marL="0" marR="0" indent="0">
              <a:spcBef>
                <a:spcPts val="0"/>
              </a:spcBef>
              <a:spcAft>
                <a:spcPts val="0"/>
              </a:spcAft>
              <a:buNone/>
              <a:tabLst>
                <a:tab pos="-457200" algn="l"/>
              </a:tabLst>
            </a:pPr>
            <a:r>
              <a:rPr lang="en-US" sz="2400" dirty="0">
                <a:latin typeface="Times New Roman"/>
                <a:ea typeface="Times New Roman"/>
                <a:cs typeface="Times New Roman"/>
              </a:rPr>
              <a:t>I	</a:t>
            </a:r>
            <a:r>
              <a:rPr lang="en-US" sz="2400" dirty="0" smtClean="0">
                <a:latin typeface="Times New Roman"/>
                <a:ea typeface="Times New Roman"/>
                <a:cs typeface="Times New Roman"/>
              </a:rPr>
              <a:t>MOTION</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Calibri"/>
                <a:cs typeface="Times New Roman"/>
              </a:rPr>
              <a:t>PARTICLE</a:t>
            </a:r>
            <a:r>
              <a:rPr lang="en-US" sz="2400" dirty="0">
                <a:latin typeface="Times New Roman"/>
                <a:ea typeface="Calibri"/>
                <a:cs typeface="Times New Roman"/>
              </a:rPr>
              <a:t>		</a:t>
            </a:r>
            <a:r>
              <a:rPr lang="en-US" sz="2400" i="1" dirty="0">
                <a:latin typeface="Times New Roman"/>
                <a:ea typeface="Calibri"/>
                <a:cs typeface="Times New Roman"/>
              </a:rPr>
              <a:t>a</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Transitive </a:t>
            </a:r>
            <a:r>
              <a:rPr lang="en-US" sz="2400" dirty="0">
                <a:latin typeface="Times New Roman"/>
                <a:ea typeface="Times New Roman"/>
                <a:cs typeface="Times New Roman"/>
              </a:rPr>
              <a:t>(some Intransitive)</a:t>
            </a:r>
            <a:endParaRPr lang="en-US" sz="2400" dirty="0">
              <a:latin typeface="Times New Roman"/>
              <a:ea typeface="Calibri"/>
              <a:cs typeface="Times New Roman"/>
            </a:endParaRPr>
          </a:p>
          <a:p>
            <a:pPr marL="0" marR="0" indent="0" algn="just">
              <a:spcBef>
                <a:spcPts val="0"/>
              </a:spcBef>
              <a:spcAft>
                <a:spcPts val="0"/>
              </a:spcAft>
              <a:buNone/>
              <a:tabLst>
                <a:tab pos="-457200" algn="l"/>
                <a:tab pos="18288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algn="just">
              <a:spcBef>
                <a:spcPts val="0"/>
              </a:spcBef>
              <a:spcAft>
                <a:spcPts val="0"/>
              </a:spcAft>
              <a:buNone/>
              <a:tabLst>
                <a:tab pos="-457200" algn="l"/>
                <a:tab pos="182880" algn="l"/>
              </a:tabLst>
            </a:pPr>
            <a:r>
              <a:rPr lang="en-US" sz="2400" dirty="0">
                <a:latin typeface="Times New Roman"/>
                <a:ea typeface="Times New Roman"/>
                <a:cs typeface="Times New Roman"/>
              </a:rPr>
              <a:t>1	</a:t>
            </a:r>
            <a:r>
              <a:rPr lang="en-US" sz="2400" dirty="0" smtClean="0">
                <a:latin typeface="Times New Roman"/>
                <a:ea typeface="Times New Roman"/>
                <a:cs typeface="Times New Roman"/>
              </a:rPr>
              <a:t>a</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gbáán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òú</a:t>
            </a:r>
            <a:r>
              <a:rPr lang="en-US" sz="2400" i="1" dirty="0">
                <a:latin typeface="Times New Roman"/>
                <a:ea typeface="Times New Roman"/>
                <a:cs typeface="Times New Roman"/>
              </a:rPr>
              <a:t>	à.</a:t>
            </a:r>
            <a:r>
              <a:rPr lang="en-US" sz="2400" dirty="0">
                <a:latin typeface="Times New Roman"/>
                <a:ea typeface="Times New Roman"/>
                <a:cs typeface="Times New Roman"/>
              </a:rPr>
              <a:t>	</a:t>
            </a:r>
            <a:r>
              <a:rPr lang="en-US" sz="2400" dirty="0" smtClean="0">
                <a:latin typeface="Times New Roman"/>
                <a:ea typeface="Times New Roman"/>
                <a:cs typeface="Times New Roman"/>
              </a:rPr>
              <a:t>derivational</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PRP.wind</a:t>
            </a:r>
            <a:r>
              <a:rPr lang="en-US" sz="2400" dirty="0">
                <a:latin typeface="Times New Roman"/>
                <a:ea typeface="Times New Roman"/>
                <a:cs typeface="Times New Roman"/>
              </a:rPr>
              <a:t>	</a:t>
            </a:r>
            <a:r>
              <a:rPr lang="en-US" sz="2400" dirty="0" smtClean="0">
                <a:latin typeface="Times New Roman"/>
                <a:ea typeface="Times New Roman"/>
                <a:cs typeface="Times New Roman"/>
              </a:rPr>
              <a:t>thread</a:t>
            </a:r>
            <a:r>
              <a:rPr lang="en-US" sz="2400" dirty="0">
                <a:latin typeface="Times New Roman"/>
                <a:ea typeface="Times New Roman"/>
                <a:cs typeface="Times New Roman"/>
              </a:rPr>
              <a:t>	</a:t>
            </a:r>
            <a:r>
              <a:rPr lang="en-US" sz="2400" dirty="0" smtClean="0">
                <a:latin typeface="Times New Roman"/>
                <a:ea typeface="Times New Roman"/>
                <a:cs typeface="Times New Roman"/>
              </a:rPr>
              <a:t>AN</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unwound the thread.’</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err="1">
                <a:latin typeface="Times New Roman"/>
                <a:ea typeface="Times New Roman"/>
                <a:cs typeface="Times New Roman"/>
              </a:rPr>
              <a:t>òú</a:t>
            </a:r>
            <a:r>
              <a:rPr lang="en-US" sz="2400" i="1" dirty="0">
                <a:latin typeface="Times New Roman"/>
                <a:ea typeface="Times New Roman"/>
                <a:cs typeface="Times New Roman"/>
              </a:rPr>
              <a:t> 	</a:t>
            </a:r>
            <a:r>
              <a:rPr lang="en-US" sz="2400" i="1" dirty="0" err="1">
                <a:latin typeface="Times New Roman"/>
                <a:ea typeface="Times New Roman"/>
                <a:cs typeface="Times New Roman"/>
              </a:rPr>
              <a:t>gbáán</a:t>
            </a:r>
            <a:r>
              <a:rPr lang="en-US" sz="2400" i="1" dirty="0">
                <a:latin typeface="Times New Roman"/>
                <a:ea typeface="Times New Roman"/>
                <a:cs typeface="Times New Roman"/>
              </a:rPr>
              <a:t>		à.</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thread	</a:t>
            </a:r>
            <a:r>
              <a:rPr lang="en-US" sz="2400" dirty="0" err="1" smtClean="0">
                <a:latin typeface="Times New Roman"/>
                <a:ea typeface="Times New Roman"/>
                <a:cs typeface="Times New Roman"/>
              </a:rPr>
              <a:t>PAP.wind</a:t>
            </a:r>
            <a:r>
              <a:rPr lang="en-US" sz="2400" dirty="0">
                <a:latin typeface="Times New Roman"/>
                <a:ea typeface="Times New Roman"/>
                <a:cs typeface="Times New Roman"/>
              </a:rPr>
              <a:t>	</a:t>
            </a:r>
            <a:r>
              <a:rPr lang="en-US" sz="2400" dirty="0" smtClean="0">
                <a:latin typeface="Times New Roman"/>
                <a:ea typeface="Times New Roman"/>
                <a:cs typeface="Times New Roman"/>
              </a:rPr>
              <a:t>AN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thread got unwound.’</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c</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gbààn</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òú</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SC   C</a:t>
            </a:r>
            <a:r>
              <a:rPr lang="en-US" sz="2400" dirty="0">
                <a:latin typeface="Times New Roman"/>
                <a:ea typeface="Times New Roman"/>
                <a:cs typeface="Times New Roman"/>
              </a:rPr>
              <a:t>	</a:t>
            </a:r>
            <a:r>
              <a:rPr lang="en-US" sz="2400" dirty="0" smtClean="0">
                <a:latin typeface="Times New Roman"/>
                <a:ea typeface="Times New Roman"/>
                <a:cs typeface="Times New Roman"/>
              </a:rPr>
              <a:t>wind</a:t>
            </a:r>
            <a:r>
              <a:rPr lang="en-US" sz="2400" dirty="0">
                <a:latin typeface="Times New Roman"/>
                <a:ea typeface="Times New Roman"/>
                <a:cs typeface="Times New Roman"/>
              </a:rPr>
              <a:t>	</a:t>
            </a:r>
            <a:r>
              <a:rPr lang="en-US" sz="2400" dirty="0" smtClean="0">
                <a:latin typeface="Times New Roman"/>
                <a:ea typeface="Times New Roman"/>
                <a:cs typeface="Times New Roman"/>
              </a:rPr>
              <a:t>thread</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is winding thread.’</a:t>
            </a:r>
            <a:endParaRPr lang="en-US" sz="2400" dirty="0">
              <a:effectLst/>
              <a:latin typeface="Times New Roman"/>
              <a:ea typeface="Calibri"/>
              <a:cs typeface="Times New Roman"/>
            </a:endParaRPr>
          </a:p>
        </p:txBody>
      </p:sp>
    </p:spTree>
    <p:extLst>
      <p:ext uri="{BB962C8B-B14F-4D97-AF65-F5344CB8AC3E}">
        <p14:creationId xmlns:p14="http://schemas.microsoft.com/office/powerpoint/2010/main" val="223220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858000"/>
          </a:xfrm>
        </p:spPr>
        <p:txBody>
          <a:bodyPr>
            <a:normAutofit/>
          </a:bodyPr>
          <a:lstStyle/>
          <a:p>
            <a:pPr marL="0" marR="0" indent="0" algn="just">
              <a:spcBef>
                <a:spcPts val="0"/>
              </a:spcBef>
              <a:spcAft>
                <a:spcPts val="0"/>
              </a:spcAft>
              <a:buNone/>
              <a:tabLst>
                <a:tab pos="18288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2a.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the</a:t>
            </a:r>
            <a:r>
              <a:rPr lang="en-US" sz="2400" dirty="0">
                <a:latin typeface="Times New Roman"/>
                <a:ea typeface="Times New Roman"/>
                <a:cs typeface="Times New Roman"/>
              </a:rPr>
              <a:t>	man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PRP.leave</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woman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man has left the woman behind</a:t>
            </a:r>
            <a:r>
              <a:rPr lang="en-US" sz="2400" dirty="0" smtClean="0">
                <a:latin typeface="Times New Roman"/>
                <a:ea typeface="Times New Roman"/>
                <a:cs typeface="Times New Roman"/>
              </a:rPr>
              <a:t>.’</a:t>
            </a: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					</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PRP.leave</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‘The man has left the woman.’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a:spcBef>
                <a:spcPts val="0"/>
              </a:spcBef>
              <a:spcAft>
                <a:spcPts val="0"/>
              </a:spcAft>
            </a:pPr>
            <a:endParaRPr lang="en-US" sz="2400" dirty="0">
              <a:latin typeface="Times New Roman"/>
              <a:ea typeface="Calibri"/>
              <a:cs typeface="Times New Roman"/>
            </a:endParaRPr>
          </a:p>
          <a:p>
            <a:pPr marL="0" marR="0">
              <a:spcBef>
                <a:spcPts val="0"/>
              </a:spcBef>
              <a:spcAft>
                <a:spcPts val="0"/>
              </a:spcAft>
            </a:pPr>
            <a:endParaRPr lang="en-US" sz="10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274560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771"/>
            <a:ext cx="9144000" cy="6760029"/>
          </a:xfrm>
        </p:spPr>
        <p:txBody>
          <a:bodyPr>
            <a:normAutofit/>
          </a:bodyPr>
          <a:lstStyle/>
          <a:p>
            <a:pPr marL="0" marR="0" indent="0">
              <a:spcBef>
                <a:spcPts val="0"/>
              </a:spcBef>
              <a:spcAft>
                <a:spcPts val="0"/>
              </a:spcAft>
              <a:buNone/>
            </a:pPr>
            <a:r>
              <a:rPr lang="en-US" sz="2400" dirty="0">
                <a:latin typeface="Times New Roman"/>
                <a:ea typeface="Calibri"/>
                <a:cs typeface="Times New Roman"/>
              </a:rPr>
              <a:t>MOTION</a:t>
            </a: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PARTICLE </a:t>
            </a:r>
            <a:r>
              <a:rPr lang="en-US" sz="2400" i="1" dirty="0">
                <a:latin typeface="Times New Roman"/>
                <a:ea typeface="Calibri"/>
                <a:cs typeface="Times New Roman"/>
              </a:rPr>
              <a:t>a</a:t>
            </a:r>
            <a:r>
              <a:rPr lang="en-US" sz="2400" dirty="0">
                <a:latin typeface="Times New Roman"/>
                <a:ea typeface="Calibri"/>
                <a:cs typeface="Times New Roman"/>
              </a:rPr>
              <a:t> 				Intransitive					</a:t>
            </a:r>
            <a:endParaRPr lang="en-US" sz="2400" dirty="0" smtClean="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Ø  examples</a:t>
            </a: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1210133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3" y="-7620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II	</a:t>
            </a:r>
            <a:r>
              <a:rPr lang="en-US" sz="2400" dirty="0" smtClean="0">
                <a:latin typeface="Times New Roman"/>
                <a:ea typeface="Calibri"/>
                <a:cs typeface="Times New Roman"/>
              </a:rPr>
              <a:t>MAINTAIN</a:t>
            </a:r>
            <a:r>
              <a:rPr lang="en-US" sz="2400" dirty="0">
                <a:latin typeface="Times New Roman"/>
                <a:ea typeface="Calibri"/>
                <a:cs typeface="Times New Roman"/>
              </a:rPr>
              <a:t>	</a:t>
            </a:r>
            <a:r>
              <a:rPr lang="en-US" sz="2400" dirty="0" smtClean="0">
                <a:latin typeface="Times New Roman"/>
                <a:ea typeface="Calibri"/>
                <a:cs typeface="Times New Roman"/>
              </a:rPr>
              <a:t>RETENTIVE </a:t>
            </a:r>
            <a:r>
              <a:rPr lang="en-US" sz="2400" dirty="0" smtClean="0">
                <a:latin typeface="Times New Roman"/>
                <a:ea typeface="Calibri"/>
                <a:cs typeface="Times New Roman"/>
              </a:rPr>
              <a:t>STATE </a:t>
            </a:r>
            <a:endParaRPr lang="en-US" sz="2400" dirty="0" smtClean="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r>
              <a:rPr lang="en-US" sz="2400" dirty="0" smtClean="0">
                <a:latin typeface="Times New Roman"/>
                <a:ea typeface="Calibri"/>
                <a:cs typeface="Times New Roman"/>
              </a:rPr>
              <a:t>(</a:t>
            </a:r>
            <a:r>
              <a:rPr lang="en-US" sz="2400" dirty="0">
                <a:latin typeface="Times New Roman"/>
                <a:ea typeface="Calibri"/>
                <a:cs typeface="Times New Roman"/>
              </a:rPr>
              <a:t>with </a:t>
            </a:r>
            <a:r>
              <a:rPr lang="en-US" sz="2400" dirty="0" smtClean="0">
                <a:latin typeface="Times New Roman"/>
                <a:ea typeface="Calibri"/>
                <a:cs typeface="Times New Roman"/>
              </a:rPr>
              <a:t>potential for </a:t>
            </a:r>
            <a:r>
              <a:rPr lang="en-US" sz="2400" dirty="0" smtClean="0">
                <a:latin typeface="Times New Roman"/>
                <a:ea typeface="Calibri"/>
                <a:cs typeface="Times New Roman"/>
              </a:rPr>
              <a:t>movement restrained)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Calibri"/>
                <a:cs typeface="Times New Roman"/>
              </a:rPr>
              <a:t>										remain </a:t>
            </a:r>
            <a:r>
              <a:rPr lang="en-US" sz="2400" dirty="0">
                <a:latin typeface="Times New Roman"/>
                <a:ea typeface="Calibri"/>
                <a:cs typeface="Times New Roman"/>
              </a:rPr>
              <a:t>in view not just move into view </a:t>
            </a:r>
          </a:p>
          <a:p>
            <a:pPr marL="0" marR="0" indent="0">
              <a:spcBef>
                <a:spcPts val="0"/>
              </a:spcBef>
              <a:spcAft>
                <a:spcPts val="0"/>
              </a:spcAft>
              <a:buNone/>
            </a:pPr>
            <a:r>
              <a:rPr lang="en-US" sz="2400" dirty="0">
                <a:latin typeface="Times New Roman"/>
                <a:ea typeface="Calibri"/>
                <a:cs typeface="Times New Roman"/>
              </a:rPr>
              <a:t> </a:t>
            </a:r>
          </a:p>
          <a:p>
            <a:pPr marL="0" indent="0">
              <a:buNone/>
            </a:pPr>
            <a:endParaRPr lang="en-US" sz="2400" dirty="0"/>
          </a:p>
        </p:txBody>
      </p:sp>
    </p:spTree>
    <p:extLst>
      <p:ext uri="{BB962C8B-B14F-4D97-AF65-F5344CB8AC3E}">
        <p14:creationId xmlns:p14="http://schemas.microsoft.com/office/powerpoint/2010/main" val="2018525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Calibri"/>
                <a:cs typeface="Times New Roman"/>
              </a:rPr>
              <a:t>PARTICLE </a:t>
            </a:r>
            <a:r>
              <a:rPr lang="en-US" sz="2400" i="1" dirty="0">
                <a:latin typeface="Times New Roman"/>
                <a:ea typeface="Calibri"/>
                <a:cs typeface="Times New Roman"/>
              </a:rPr>
              <a:t>re</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Calibri"/>
                <a:cs typeface="Times New Roman"/>
              </a:rPr>
              <a:t>Transitive </a:t>
            </a:r>
            <a:r>
              <a:rPr lang="en-US" sz="2400" dirty="0">
                <a:latin typeface="Times New Roman"/>
                <a:ea typeface="Calibri"/>
                <a:cs typeface="Times New Roman"/>
              </a:rPr>
              <a:t>(some Intransitive)</a:t>
            </a:r>
          </a:p>
          <a:p>
            <a:pPr marL="0" marR="0">
              <a:spcBef>
                <a:spcPts val="0"/>
              </a:spcBef>
              <a:spcAft>
                <a:spcPts val="0"/>
              </a:spcAft>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1a</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k</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émàè</a:t>
            </a:r>
            <a:r>
              <a:rPr lang="en-US" sz="2400" i="1" dirty="0">
                <a:latin typeface="Times New Roman"/>
                <a:ea typeface="Times New Roman"/>
                <a:cs typeface="Times New Roman"/>
              </a:rPr>
              <a:t>	</a:t>
            </a:r>
            <a:r>
              <a:rPr lang="en-US" sz="2400" i="1" dirty="0" err="1">
                <a:latin typeface="Times New Roman"/>
                <a:ea typeface="Times New Roman"/>
                <a:cs typeface="Times New Roman"/>
              </a:rPr>
              <a:t>ré</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man	</a:t>
            </a:r>
            <a:r>
              <a:rPr lang="en-US" sz="2400" dirty="0" err="1" smtClean="0">
                <a:latin typeface="Times New Roman"/>
                <a:ea typeface="Times New Roman"/>
                <a:cs typeface="Times New Roman"/>
              </a:rPr>
              <a:t>PRP.leave</a:t>
            </a:r>
            <a:r>
              <a:rPr lang="en-US" sz="2400" dirty="0">
                <a:latin typeface="Times New Roman"/>
                <a:ea typeface="Times New Roman"/>
                <a:cs typeface="Times New Roman"/>
              </a:rPr>
              <a:t>	</a:t>
            </a:r>
            <a:r>
              <a:rPr lang="en-US" sz="2400" dirty="0" smtClean="0">
                <a:latin typeface="Times New Roman"/>
                <a:ea typeface="Times New Roman"/>
                <a:cs typeface="Times New Roman"/>
              </a:rPr>
              <a:t>food</a:t>
            </a:r>
            <a:r>
              <a:rPr lang="en-US" sz="2400" dirty="0">
                <a:latin typeface="Times New Roman"/>
                <a:ea typeface="Times New Roman"/>
                <a:cs typeface="Times New Roman"/>
              </a:rPr>
              <a:t>	</a:t>
            </a:r>
            <a:r>
              <a:rPr lang="en-US" sz="2400" dirty="0" smtClean="0">
                <a:latin typeface="Times New Roman"/>
                <a:ea typeface="Times New Roman"/>
                <a:cs typeface="Times New Roman"/>
              </a:rPr>
              <a:t>VN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left food.’</a:t>
            </a:r>
            <a:endParaRPr lang="en-US" sz="2400" dirty="0">
              <a:latin typeface="Times New Roman"/>
              <a:ea typeface="Calibri"/>
              <a:cs typeface="Times New Roman"/>
            </a:endParaRPr>
          </a:p>
          <a:p>
            <a:pPr marL="0" lvl="0" indent="0" defTabSz="91440">
              <a:spcBef>
                <a:spcPts val="0"/>
              </a:spcBef>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ré</a:t>
            </a:r>
            <a:r>
              <a:rPr lang="en-US" sz="2400" i="1" dirty="0">
                <a:solidFill>
                  <a:prstClr val="black"/>
                </a:solidFill>
                <a:latin typeface="Times New Roman"/>
                <a:ea typeface="Times New Roman"/>
                <a:cs typeface="Times New Roman"/>
              </a:rPr>
              <a:t>'.</a:t>
            </a:r>
            <a:endParaRPr lang="en-US" sz="2400" dirty="0">
              <a:solidFill>
                <a:prstClr val="black"/>
              </a:solidFill>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food</a:t>
            </a:r>
            <a:r>
              <a:rPr lang="en-US" sz="2400" dirty="0">
                <a:latin typeface="Times New Roman"/>
                <a:ea typeface="Times New Roman"/>
                <a:cs typeface="Times New Roman"/>
              </a:rPr>
              <a:t>	</a:t>
            </a:r>
            <a:r>
              <a:rPr lang="en-US" sz="2400" dirty="0" smtClean="0">
                <a:latin typeface="Times New Roman"/>
                <a:ea typeface="Times New Roman"/>
                <a:cs typeface="Times New Roman"/>
              </a:rPr>
              <a:t>leave</a:t>
            </a:r>
            <a:r>
              <a:rPr lang="en-US" sz="2400" dirty="0">
                <a:latin typeface="Times New Roman"/>
                <a:ea typeface="Times New Roman"/>
                <a:cs typeface="Times New Roman"/>
              </a:rPr>
              <a:t>	</a:t>
            </a:r>
            <a:r>
              <a:rPr lang="en-US" sz="2400" dirty="0" smtClean="0">
                <a:latin typeface="Times New Roman"/>
                <a:ea typeface="Times New Roman"/>
                <a:cs typeface="Times New Roman"/>
              </a:rPr>
              <a:t>VN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food remained / stayed  /  There was food left.’</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c</a:t>
            </a:r>
            <a:r>
              <a:rPr lang="en-US" sz="2400" dirty="0">
                <a:latin typeface="Times New Roman"/>
                <a:ea typeface="Times New Roman"/>
                <a:cs typeface="Times New Roman"/>
              </a:rPr>
              <a:t>.	</a:t>
            </a:r>
            <a:r>
              <a:rPr lang="en-US" sz="2400" i="1" dirty="0" err="1">
                <a:latin typeface="Times New Roman"/>
                <a:ea typeface="Times New Roman"/>
                <a:cs typeface="Times New Roman"/>
              </a:rPr>
              <a:t>àlèkè</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k</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émàè</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òjè</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err="1" smtClean="0">
                <a:latin typeface="Times New Roman"/>
                <a:ea typeface="Times New Roman"/>
                <a:cs typeface="Times New Roman"/>
              </a:rPr>
              <a:t>Aleke</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PRP.leave</a:t>
            </a:r>
            <a:r>
              <a:rPr lang="en-US" sz="2400" dirty="0">
                <a:latin typeface="Times New Roman"/>
                <a:ea typeface="Times New Roman"/>
                <a:cs typeface="Times New Roman"/>
              </a:rPr>
              <a:t>	food	</a:t>
            </a:r>
            <a:r>
              <a:rPr lang="en-US" sz="2400" dirty="0" smtClean="0">
                <a:latin typeface="Times New Roman"/>
                <a:ea typeface="Times New Roman"/>
                <a:cs typeface="Times New Roman"/>
              </a:rPr>
              <a:t>VN</a:t>
            </a:r>
            <a:r>
              <a:rPr lang="en-US" sz="2400" dirty="0">
                <a:latin typeface="Times New Roman"/>
                <a:ea typeface="Times New Roman"/>
                <a:cs typeface="Times New Roman"/>
              </a:rPr>
              <a:t>	</a:t>
            </a:r>
            <a:r>
              <a:rPr lang="en-US" sz="2400" dirty="0" smtClean="0">
                <a:latin typeface="Times New Roman"/>
                <a:ea typeface="Times New Roman"/>
                <a:cs typeface="Times New Roman"/>
              </a:rPr>
              <a:t>APP</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Aleke</a:t>
            </a:r>
            <a:r>
              <a:rPr lang="en-US" sz="2400" dirty="0">
                <a:latin typeface="Times New Roman"/>
                <a:ea typeface="Times New Roman"/>
                <a:cs typeface="Times New Roman"/>
              </a:rPr>
              <a:t> left food for </a:t>
            </a:r>
            <a:r>
              <a:rPr lang="en-US" sz="2400" dirty="0" err="1">
                <a:latin typeface="Times New Roman"/>
                <a:ea typeface="Times New Roman"/>
                <a:cs typeface="Times New Roman"/>
              </a:rPr>
              <a:t>Oje</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d</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u="sng" dirty="0">
                <a:latin typeface="Times New Roman"/>
                <a:ea typeface="Times New Roman"/>
                <a:cs typeface="Times New Roman"/>
              </a:rPr>
              <a:t>ò</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k</a:t>
            </a:r>
            <a:r>
              <a:rPr lang="en-US" sz="2400" i="1" u="sng" dirty="0" err="1" smtClean="0">
                <a:latin typeface="Times New Roman"/>
                <a:ea typeface="Times New Roman"/>
                <a:cs typeface="Times New Roman"/>
              </a:rPr>
              <a:t>ò</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wàà</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SC	C	stroll	</a:t>
            </a:r>
            <a:r>
              <a:rPr lang="en-US" sz="2400" dirty="0" err="1" smtClean="0">
                <a:latin typeface="Times New Roman"/>
                <a:ea typeface="Times New Roman"/>
                <a:cs typeface="Times New Roman"/>
              </a:rPr>
              <a:t>direct.course</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is </a:t>
            </a:r>
            <a:r>
              <a:rPr lang="en-US" sz="2400" dirty="0" smtClean="0">
                <a:latin typeface="Times New Roman"/>
                <a:ea typeface="Times New Roman"/>
                <a:cs typeface="Times New Roman"/>
              </a:rPr>
              <a:t>taking </a:t>
            </a:r>
            <a:r>
              <a:rPr lang="en-US" sz="2400" dirty="0">
                <a:latin typeface="Times New Roman"/>
                <a:ea typeface="Times New Roman"/>
                <a:cs typeface="Times New Roman"/>
              </a:rPr>
              <a:t>a direct course on his stroll.’</a:t>
            </a:r>
            <a:endParaRPr lang="en-US" sz="2400" dirty="0">
              <a:latin typeface="Times New Roman"/>
              <a:ea typeface="Calibri"/>
              <a:cs typeface="Times New Roman"/>
            </a:endParaRPr>
          </a:p>
          <a:p>
            <a:pPr marL="0" marR="0" indent="0">
              <a:spcBef>
                <a:spcPts val="0"/>
              </a:spcBef>
              <a:spcAft>
                <a:spcPts val="0"/>
              </a:spcAft>
              <a:buNone/>
            </a:pPr>
            <a:endParaRPr lang="en-US" sz="2400" dirty="0" smtClean="0">
              <a:latin typeface="Times New Roman"/>
              <a:ea typeface="Calibri"/>
              <a:cs typeface="Times New Roman"/>
            </a:endParaRPr>
          </a:p>
        </p:txBody>
      </p:sp>
    </p:spTree>
    <p:extLst>
      <p:ext uri="{BB962C8B-B14F-4D97-AF65-F5344CB8AC3E}">
        <p14:creationId xmlns:p14="http://schemas.microsoft.com/office/powerpoint/2010/main" val="1346990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indent="0">
              <a:buNone/>
            </a:pPr>
            <a:endParaRPr lang="en-US" sz="2400" dirty="0"/>
          </a:p>
        </p:txBody>
      </p:sp>
      <p:sp>
        <p:nvSpPr>
          <p:cNvPr id="4" name="Rectangle 3"/>
          <p:cNvSpPr/>
          <p:nvPr/>
        </p:nvSpPr>
        <p:spPr>
          <a:xfrm>
            <a:off x="0" y="76200"/>
            <a:ext cx="9144000" cy="2677656"/>
          </a:xfrm>
          <a:prstGeom prst="rect">
            <a:avLst/>
          </a:prstGeom>
        </p:spPr>
        <p:txBody>
          <a:bodyPr wrap="square">
            <a:spAutoFit/>
          </a:bodyPr>
          <a:lstStyle/>
          <a:p>
            <a:r>
              <a:rPr lang="en-US" sz="2400" dirty="0">
                <a:latin typeface="Times New Roman"/>
                <a:ea typeface="Calibri"/>
                <a:cs typeface="Times New Roman"/>
              </a:rPr>
              <a:t> </a:t>
            </a:r>
            <a:r>
              <a:rPr lang="en-US" sz="2400" dirty="0" smtClean="0">
                <a:latin typeface="Times New Roman"/>
                <a:ea typeface="Calibri"/>
                <a:cs typeface="Times New Roman"/>
              </a:rPr>
              <a:t>II</a:t>
            </a:r>
            <a:r>
              <a:rPr lang="en-US" sz="2400" dirty="0">
                <a:latin typeface="Times New Roman"/>
                <a:ea typeface="Calibri"/>
                <a:cs typeface="Times New Roman"/>
              </a:rPr>
              <a:t>	</a:t>
            </a:r>
            <a:r>
              <a:rPr lang="en-US" sz="2400" dirty="0" smtClean="0">
                <a:latin typeface="Times New Roman"/>
                <a:ea typeface="Calibri"/>
                <a:cs typeface="Times New Roman"/>
              </a:rPr>
              <a:t>MAINTAIN</a:t>
            </a:r>
            <a:r>
              <a:rPr lang="en-US" sz="2400" dirty="0">
                <a:latin typeface="Times New Roman"/>
                <a:ea typeface="Calibri"/>
                <a:cs typeface="Times New Roman"/>
              </a:rPr>
              <a:t>	</a:t>
            </a:r>
            <a:r>
              <a:rPr lang="en-US" sz="2400" dirty="0" smtClean="0">
                <a:latin typeface="Times New Roman"/>
                <a:ea typeface="Calibri"/>
                <a:cs typeface="Times New Roman"/>
              </a:rPr>
              <a:t>RETENTIVE STATE</a:t>
            </a:r>
            <a:endParaRPr lang="en-US" sz="2400" dirty="0">
              <a:latin typeface="Times New Roman"/>
              <a:ea typeface="Calibri"/>
              <a:cs typeface="Times New Roman"/>
            </a:endParaRPr>
          </a:p>
          <a:p>
            <a:r>
              <a:rPr lang="en-US" sz="2400" dirty="0">
                <a:latin typeface="Times New Roman"/>
                <a:ea typeface="Times New Roman"/>
                <a:cs typeface="Times New Roman"/>
              </a:rPr>
              <a:t> </a:t>
            </a:r>
            <a:endParaRPr lang="en-US" sz="2400" dirty="0">
              <a:latin typeface="Times New Roman"/>
              <a:ea typeface="Calibri"/>
              <a:cs typeface="Times New Roman"/>
            </a:endParaRPr>
          </a:p>
          <a:p>
            <a:r>
              <a:rPr lang="en-US" sz="2400" dirty="0">
                <a:latin typeface="Times New Roman"/>
                <a:ea typeface="Times New Roman"/>
              </a:rPr>
              <a:t>PARTICLE </a:t>
            </a:r>
            <a:r>
              <a:rPr lang="en-US" sz="2400" i="1" dirty="0">
                <a:latin typeface="Times New Roman"/>
                <a:ea typeface="Calibri"/>
              </a:rPr>
              <a:t>a</a:t>
            </a:r>
            <a:r>
              <a:rPr lang="en-US" sz="2400" dirty="0">
                <a:latin typeface="Times New Roman"/>
                <a:ea typeface="Calibri"/>
              </a:rPr>
              <a:t>	</a:t>
            </a:r>
            <a:endParaRPr lang="en-US" sz="2400" dirty="0" smtClean="0">
              <a:latin typeface="Times New Roman"/>
              <a:ea typeface="Calibri"/>
            </a:endParaRPr>
          </a:p>
          <a:p>
            <a:endParaRPr lang="en-US" sz="2400" dirty="0">
              <a:latin typeface="Times New Roman"/>
              <a:ea typeface="Calibri"/>
            </a:endParaRPr>
          </a:p>
          <a:p>
            <a:r>
              <a:rPr lang="en-US" sz="2400" dirty="0" smtClean="0">
                <a:latin typeface="Times New Roman"/>
                <a:ea typeface="Calibri"/>
              </a:rPr>
              <a:t>Transitive  or Intransitive</a:t>
            </a:r>
          </a:p>
          <a:p>
            <a:endParaRPr lang="en-US" sz="2400" dirty="0">
              <a:latin typeface="Times New Roman"/>
              <a:ea typeface="Calibri"/>
            </a:endParaRPr>
          </a:p>
          <a:p>
            <a:r>
              <a:rPr lang="en-US" sz="2400" dirty="0">
                <a:solidFill>
                  <a:prstClr val="black"/>
                </a:solidFill>
                <a:latin typeface="Times New Roman"/>
                <a:ea typeface="Calibri"/>
                <a:cs typeface="Times New Roman"/>
              </a:rPr>
              <a:t>Ø</a:t>
            </a:r>
            <a:r>
              <a:rPr lang="en-US" sz="2400" dirty="0" smtClean="0">
                <a:latin typeface="Times New Roman"/>
                <a:ea typeface="Calibri"/>
              </a:rPr>
              <a:t>  examples </a:t>
            </a:r>
            <a:r>
              <a:rPr lang="en-US" sz="2400" dirty="0">
                <a:latin typeface="Times New Roman"/>
                <a:ea typeface="Calibri"/>
              </a:rPr>
              <a:t>					</a:t>
            </a:r>
            <a:endParaRPr lang="en-US" sz="2400" dirty="0"/>
          </a:p>
        </p:txBody>
      </p:sp>
    </p:spTree>
    <p:extLst>
      <p:ext uri="{BB962C8B-B14F-4D97-AF65-F5344CB8AC3E}">
        <p14:creationId xmlns:p14="http://schemas.microsoft.com/office/powerpoint/2010/main" val="714712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endParaRPr lang="en-US" sz="2400" dirty="0">
              <a:latin typeface="Times New Roman"/>
              <a:ea typeface="Calibri"/>
            </a:endParaRPr>
          </a:p>
          <a:p>
            <a:pPr marL="0" indent="0">
              <a:buNone/>
            </a:pPr>
            <a:endParaRPr lang="en-US" sz="2400" dirty="0" smtClean="0">
              <a:latin typeface="Times New Roman"/>
              <a:ea typeface="Calibri"/>
            </a:endParaRPr>
          </a:p>
          <a:p>
            <a:pPr marL="0" indent="0">
              <a:buNone/>
            </a:pPr>
            <a:endParaRPr lang="en-US" sz="2400" dirty="0">
              <a:latin typeface="Times New Roman"/>
              <a:ea typeface="Calibri"/>
            </a:endParaRPr>
          </a:p>
          <a:p>
            <a:pPr marL="0" indent="0">
              <a:buNone/>
            </a:pPr>
            <a:endParaRPr lang="en-US" sz="2400" dirty="0" smtClean="0">
              <a:latin typeface="Times New Roman"/>
              <a:ea typeface="Calibri"/>
            </a:endParaRPr>
          </a:p>
          <a:p>
            <a:pPr marL="0" indent="0">
              <a:buNone/>
            </a:pPr>
            <a:endParaRPr lang="en-US" sz="2400" dirty="0">
              <a:latin typeface="Times New Roman"/>
            </a:endParaRPr>
          </a:p>
          <a:p>
            <a:pPr marL="0" indent="0">
              <a:buNone/>
            </a:pPr>
            <a:endParaRPr lang="en-US" sz="2400" dirty="0"/>
          </a:p>
        </p:txBody>
      </p:sp>
      <p:sp>
        <p:nvSpPr>
          <p:cNvPr id="5" name="Rectangle 4"/>
          <p:cNvSpPr/>
          <p:nvPr/>
        </p:nvSpPr>
        <p:spPr>
          <a:xfrm>
            <a:off x="0" y="76200"/>
            <a:ext cx="9144000" cy="1938992"/>
          </a:xfrm>
          <a:prstGeom prst="rect">
            <a:avLst/>
          </a:prstGeom>
        </p:spPr>
        <p:txBody>
          <a:bodyPr wrap="square">
            <a:spAutoFit/>
          </a:bodyPr>
          <a:lstStyle/>
          <a:p>
            <a:r>
              <a:rPr lang="en-US" sz="2400" dirty="0">
                <a:latin typeface="Times New Roman"/>
                <a:ea typeface="Calibri"/>
                <a:cs typeface="Times New Roman"/>
              </a:rPr>
              <a:t>III	</a:t>
            </a:r>
            <a:r>
              <a:rPr lang="en-US" sz="2400" dirty="0" smtClean="0">
                <a:latin typeface="Times New Roman"/>
                <a:ea typeface="Calibri"/>
                <a:cs typeface="Times New Roman"/>
              </a:rPr>
              <a:t>NATURE </a:t>
            </a:r>
            <a:r>
              <a:rPr lang="en-US" sz="2400" dirty="0">
                <a:latin typeface="Times New Roman"/>
                <a:ea typeface="Calibri"/>
                <a:cs typeface="Times New Roman"/>
              </a:rPr>
              <a:t>DEICTIC CENTER</a:t>
            </a:r>
          </a:p>
          <a:p>
            <a:pPr>
              <a:tabLst>
                <a:tab pos="571500" algn="l"/>
              </a:tabLst>
            </a:pPr>
            <a:r>
              <a:rPr lang="en-US" sz="2400" dirty="0">
                <a:latin typeface="Times New Roman"/>
                <a:ea typeface="Calibri"/>
                <a:cs typeface="Times New Roman"/>
              </a:rPr>
              <a:t> </a:t>
            </a:r>
          </a:p>
          <a:p>
            <a:r>
              <a:rPr lang="en-US" sz="2400" dirty="0">
                <a:latin typeface="Times New Roman"/>
                <a:ea typeface="Calibri"/>
              </a:rPr>
              <a:t>PARTICLE 	</a:t>
            </a:r>
            <a:r>
              <a:rPr lang="en-US" sz="2400" i="1" dirty="0">
                <a:latin typeface="Times New Roman"/>
                <a:ea typeface="Calibri"/>
              </a:rPr>
              <a:t>re</a:t>
            </a:r>
            <a:r>
              <a:rPr lang="en-US" sz="2400" dirty="0">
                <a:latin typeface="Times New Roman"/>
                <a:ea typeface="Calibri"/>
              </a:rPr>
              <a:t>			</a:t>
            </a:r>
            <a:endParaRPr lang="en-US" sz="2400" dirty="0" smtClean="0">
              <a:latin typeface="Times New Roman"/>
              <a:ea typeface="Calibri"/>
            </a:endParaRPr>
          </a:p>
          <a:p>
            <a:endParaRPr lang="en-US" sz="2400" dirty="0">
              <a:latin typeface="Times New Roman"/>
              <a:ea typeface="Calibri"/>
            </a:endParaRPr>
          </a:p>
          <a:p>
            <a:r>
              <a:rPr lang="en-US" sz="2400" dirty="0" smtClean="0">
                <a:latin typeface="Times New Roman"/>
                <a:ea typeface="Calibri"/>
              </a:rPr>
              <a:t>Transitive</a:t>
            </a:r>
            <a:endParaRPr lang="en-US" sz="2400" dirty="0"/>
          </a:p>
        </p:txBody>
      </p:sp>
    </p:spTree>
    <p:extLst>
      <p:ext uri="{BB962C8B-B14F-4D97-AF65-F5344CB8AC3E}">
        <p14:creationId xmlns:p14="http://schemas.microsoft.com/office/powerpoint/2010/main" val="2998378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0"/>
            <a:ext cx="9144000" cy="7086600"/>
          </a:xfrm>
        </p:spPr>
        <p:txBody>
          <a:bodyPr>
            <a:normAutofit/>
          </a:bodyPr>
          <a:lstStyle/>
          <a:p>
            <a:pPr marL="0" marR="0" indent="0">
              <a:spcBef>
                <a:spcPts val="0"/>
              </a:spcBef>
              <a:spcAft>
                <a:spcPts val="0"/>
              </a:spcAft>
              <a:buNone/>
              <a:tabLst>
                <a:tab pos="-457200" algn="l"/>
              </a:tabLst>
            </a:pPr>
            <a:r>
              <a:rPr lang="en-US" sz="2400" dirty="0" smtClean="0">
                <a:latin typeface="Times New Roman"/>
                <a:ea typeface="Times New Roman"/>
                <a:cs typeface="Times New Roman"/>
              </a:rPr>
              <a:t>1a</a:t>
            </a:r>
            <a:r>
              <a:rPr lang="es-ES" sz="2400" dirty="0" smtClean="0">
                <a:latin typeface="Times New Roman"/>
                <a:ea typeface="Times New Roman"/>
                <a:cs typeface="Times New Roman"/>
              </a:rPr>
              <a:t>.</a:t>
            </a:r>
            <a:r>
              <a:rPr lang="es-ES" sz="2400" dirty="0">
                <a:latin typeface="Times New Roman"/>
                <a:ea typeface="Times New Roman"/>
                <a:cs typeface="Times New Roman"/>
              </a:rPr>
              <a:t>	</a:t>
            </a:r>
            <a:r>
              <a:rPr lang="es-ES" sz="2400" i="1" u="sng" dirty="0" err="1">
                <a:latin typeface="Times New Roman"/>
                <a:ea typeface="Times New Roman"/>
                <a:cs typeface="Times New Roman"/>
              </a:rPr>
              <a:t>ó</a:t>
            </a:r>
            <a:r>
              <a:rPr lang="es-ES" sz="2400" i="1" dirty="0" err="1">
                <a:latin typeface="Times New Roman"/>
                <a:ea typeface="Times New Roman"/>
                <a:cs typeface="Times New Roman"/>
              </a:rPr>
              <a:t>lí</a:t>
            </a:r>
            <a:r>
              <a:rPr lang="es-ES" sz="2400" i="1" dirty="0">
                <a:latin typeface="Times New Roman"/>
                <a:ea typeface="Times New Roman"/>
                <a:cs typeface="Times New Roman"/>
              </a:rPr>
              <a:t>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m</a:t>
            </a:r>
            <a:r>
              <a:rPr lang="es-ES" sz="2400" i="1" u="sng" dirty="0" err="1" smtClean="0">
                <a:latin typeface="Times New Roman"/>
                <a:ea typeface="Times New Roman"/>
                <a:cs typeface="Times New Roman"/>
              </a:rPr>
              <a:t>ò</a:t>
            </a:r>
            <a:r>
              <a:rPr lang="es-ES" sz="2400" i="1" dirty="0">
                <a:latin typeface="Times New Roman"/>
                <a:ea typeface="Times New Roman"/>
                <a:cs typeface="Times New Roman"/>
              </a:rPr>
              <a:t>	</a:t>
            </a:r>
            <a:r>
              <a:rPr lang="es-ES" sz="2400" i="1" dirty="0" err="1" smtClean="0">
                <a:latin typeface="Times New Roman"/>
                <a:ea typeface="Times New Roman"/>
                <a:cs typeface="Times New Roman"/>
              </a:rPr>
              <a:t>búú</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dirty="0" err="1" smtClean="0">
                <a:latin typeface="Times New Roman"/>
                <a:ea typeface="Times New Roman"/>
                <a:cs typeface="Times New Roman"/>
              </a:rPr>
              <a:t>m</a:t>
            </a:r>
            <a:r>
              <a:rPr lang="es-ES" sz="2400" i="1" u="sng" dirty="0" err="1" smtClean="0">
                <a:latin typeface="Times New Roman"/>
                <a:ea typeface="Times New Roman"/>
                <a:cs typeface="Times New Roman"/>
              </a:rPr>
              <a:t>è</a:t>
            </a:r>
            <a:r>
              <a:rPr lang="es-ES" sz="2400" i="1" dirty="0">
                <a:latin typeface="Times New Roman"/>
                <a:ea typeface="Times New Roman"/>
                <a:cs typeface="Times New Roman"/>
              </a:rPr>
              <a:t>	</a:t>
            </a:r>
            <a:r>
              <a:rPr lang="es-ES" sz="2400" i="1" dirty="0" err="1" smtClean="0">
                <a:latin typeface="Times New Roman"/>
                <a:ea typeface="Times New Roman"/>
                <a:cs typeface="Times New Roman"/>
              </a:rPr>
              <a:t>ré</a:t>
            </a:r>
            <a:r>
              <a:rPr lang="es-ES" sz="2400" i="1" dirty="0">
                <a:latin typeface="Times New Roman"/>
                <a:ea typeface="Times New Roman"/>
                <a:cs typeface="Times New Roman"/>
              </a:rPr>
              <a:t>.</a:t>
            </a:r>
            <a:r>
              <a:rPr lang="es-ES" sz="2400" dirty="0">
                <a:latin typeface="Times New Roman"/>
                <a:ea typeface="Times New Roman"/>
                <a:cs typeface="Times New Roman"/>
              </a:rPr>
              <a:t>	</a:t>
            </a:r>
            <a:r>
              <a:rPr lang="en-US" sz="2400" dirty="0" smtClean="0">
                <a:latin typeface="Times New Roman"/>
                <a:ea typeface="Calibri"/>
                <a:cs typeface="Times New Roman"/>
              </a:rPr>
              <a:t>confirmatory</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s-ES" sz="2400" dirty="0">
                <a:latin typeface="Times New Roman"/>
                <a:ea typeface="Times New Roman"/>
                <a:cs typeface="Times New Roman"/>
              </a:rPr>
              <a:t>		</a:t>
            </a:r>
            <a:r>
              <a:rPr lang="en-US" sz="2400" dirty="0">
                <a:latin typeface="Times New Roman"/>
                <a:ea typeface="Times New Roman"/>
                <a:cs typeface="Times New Roman"/>
              </a:rPr>
              <a:t>the	baby	</a:t>
            </a:r>
            <a:r>
              <a:rPr lang="en-US" sz="2400" dirty="0" err="1">
                <a:latin typeface="Times New Roman"/>
                <a:ea typeface="Times New Roman"/>
                <a:cs typeface="Times New Roman"/>
              </a:rPr>
              <a:t>PRP.approach</a:t>
            </a:r>
            <a:r>
              <a:rPr lang="en-US" sz="2400" dirty="0">
                <a:latin typeface="Times New Roman"/>
                <a:ea typeface="Times New Roman"/>
                <a:cs typeface="Times New Roman"/>
              </a:rPr>
              <a:t>	me	</a:t>
            </a:r>
            <a:r>
              <a:rPr lang="en-US" sz="2400" dirty="0" smtClean="0">
                <a:latin typeface="Times New Roman"/>
                <a:ea typeface="Times New Roman"/>
                <a:cs typeface="Times New Roman"/>
              </a:rPr>
              <a:t>VN</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baby approached me.’ (here where I am)</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s-ES" sz="2400" dirty="0">
                <a:latin typeface="Times New Roman"/>
                <a:ea typeface="Times New Roman"/>
                <a:cs typeface="Times New Roman"/>
              </a:rPr>
              <a:t>	</a:t>
            </a:r>
            <a:r>
              <a:rPr lang="es-ES" sz="2400" dirty="0" smtClean="0">
                <a:latin typeface="Times New Roman"/>
                <a:ea typeface="Times New Roman"/>
                <a:cs typeface="Times New Roman"/>
              </a:rPr>
              <a:t>b</a:t>
            </a:r>
            <a:r>
              <a:rPr lang="es-ES" sz="2400" dirty="0">
                <a:latin typeface="Times New Roman"/>
                <a:ea typeface="Times New Roman"/>
                <a:cs typeface="Times New Roman"/>
              </a:rPr>
              <a:t>.	</a:t>
            </a:r>
            <a:r>
              <a:rPr lang="es-ES" sz="2400" dirty="0" smtClean="0">
                <a:latin typeface="Times New Roman"/>
                <a:ea typeface="Times New Roman"/>
                <a:cs typeface="Times New Roman"/>
              </a:rPr>
              <a:t>*</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lí</a:t>
            </a:r>
            <a:r>
              <a:rPr lang="es-ES" sz="2400" i="1" dirty="0" smtClean="0">
                <a:latin typeface="Times New Roman"/>
                <a:ea typeface="Times New Roman"/>
                <a:cs typeface="Times New Roman"/>
              </a:rPr>
              <a:t>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m</a:t>
            </a:r>
            <a:r>
              <a:rPr lang="es-ES" sz="2400" i="1" u="sng" dirty="0" err="1" smtClean="0">
                <a:latin typeface="Times New Roman"/>
                <a:ea typeface="Times New Roman"/>
                <a:cs typeface="Times New Roman"/>
              </a:rPr>
              <a:t>ò</a:t>
            </a:r>
            <a:r>
              <a:rPr lang="es-ES" sz="2400" i="1" dirty="0">
                <a:latin typeface="Times New Roman"/>
                <a:ea typeface="Times New Roman"/>
                <a:cs typeface="Times New Roman"/>
              </a:rPr>
              <a:t>	</a:t>
            </a:r>
            <a:r>
              <a:rPr lang="es-ES" sz="2400" i="1" dirty="0" err="1" smtClean="0">
                <a:latin typeface="Times New Roman"/>
                <a:ea typeface="Times New Roman"/>
                <a:cs typeface="Times New Roman"/>
              </a:rPr>
              <a:t>búú</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u="sng" dirty="0" smtClean="0">
                <a:latin typeface="Times New Roman"/>
                <a:ea typeface="Times New Roman"/>
                <a:cs typeface="Times New Roman"/>
              </a:rPr>
              <a:t>é</a:t>
            </a:r>
            <a:r>
              <a:rPr lang="es-ES" sz="2400" i="1" dirty="0">
                <a:latin typeface="Times New Roman"/>
                <a:ea typeface="Times New Roman"/>
                <a:cs typeface="Times New Roman"/>
              </a:rPr>
              <a:t>	</a:t>
            </a:r>
            <a:r>
              <a:rPr lang="es-ES" sz="2400" i="1" dirty="0" err="1" smtClean="0">
                <a:latin typeface="Times New Roman"/>
                <a:ea typeface="Times New Roman"/>
                <a:cs typeface="Times New Roman"/>
              </a:rPr>
              <a:t>ré</a:t>
            </a:r>
            <a:r>
              <a:rPr lang="es-E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s-ES" sz="2400" dirty="0">
                <a:latin typeface="Times New Roman"/>
                <a:ea typeface="Times New Roman"/>
                <a:cs typeface="Times New Roman"/>
              </a:rPr>
              <a:t>	</a:t>
            </a:r>
            <a:r>
              <a:rPr lang="es-ES" sz="2400" dirty="0" smtClean="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baby			</a:t>
            </a:r>
            <a:r>
              <a:rPr lang="en-US" sz="2400" dirty="0">
                <a:latin typeface="Times New Roman"/>
                <a:ea typeface="Times New Roman"/>
                <a:cs typeface="Times New Roman"/>
              </a:rPr>
              <a:t>	</a:t>
            </a:r>
            <a:r>
              <a:rPr lang="en-US" sz="2400" dirty="0" err="1">
                <a:latin typeface="Times New Roman"/>
                <a:ea typeface="Times New Roman"/>
                <a:cs typeface="Times New Roman"/>
              </a:rPr>
              <a:t>PRP.approach</a:t>
            </a:r>
            <a:r>
              <a:rPr lang="en-US" sz="2400" dirty="0">
                <a:latin typeface="Times New Roman"/>
                <a:ea typeface="Times New Roman"/>
                <a:cs typeface="Times New Roman"/>
              </a:rPr>
              <a:t>		you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baby approached you.’</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c</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búú</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ì</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é</a:t>
            </a:r>
            <a:r>
              <a:rPr lang="en-US" sz="2400" i="1" dirty="0" smtClean="0">
                <a:latin typeface="Times New Roman"/>
                <a:ea typeface="Times New Roman"/>
                <a:cs typeface="Times New Roman"/>
              </a:rPr>
              <a:t> /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baby	</a:t>
            </a:r>
            <a:r>
              <a:rPr lang="en-US" sz="2400" dirty="0" err="1">
                <a:latin typeface="Times New Roman"/>
                <a:ea typeface="Times New Roman"/>
                <a:cs typeface="Times New Roman"/>
              </a:rPr>
              <a:t>PRP.approach</a:t>
            </a:r>
            <a:r>
              <a:rPr lang="en-US" sz="2400" dirty="0">
                <a:latin typeface="Times New Roman"/>
                <a:ea typeface="Times New Roman"/>
                <a:cs typeface="Times New Roman"/>
              </a:rPr>
              <a:t>	her	</a:t>
            </a:r>
            <a:r>
              <a:rPr lang="en-US" sz="2400" dirty="0" smtClean="0">
                <a:latin typeface="Times New Roman"/>
                <a:ea typeface="Times New Roman"/>
                <a:cs typeface="Times New Roman"/>
              </a:rPr>
              <a:t>you</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baby approached her / you / the </a:t>
            </a:r>
            <a:r>
              <a:rPr lang="en-US" sz="2400" dirty="0" smtClean="0">
                <a:latin typeface="Times New Roman"/>
                <a:ea typeface="Times New Roman"/>
                <a:cs typeface="Times New Roman"/>
              </a:rPr>
              <a:t>woman</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d</a:t>
            </a:r>
            <a:r>
              <a:rPr lang="en-US" sz="2400" dirty="0">
                <a:latin typeface="Times New Roman"/>
                <a:ea typeface="Times New Roman"/>
                <a:cs typeface="Times New Roman"/>
              </a:rPr>
              <a:t>.	</a:t>
            </a:r>
            <a:r>
              <a:rPr lang="en-US" sz="2400" i="1" dirty="0">
                <a:latin typeface="Times New Roman"/>
                <a:ea typeface="Times New Roman"/>
                <a:cs typeface="Times New Roman"/>
              </a:rPr>
              <a:t>*</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búú</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ì</a:t>
            </a:r>
            <a:r>
              <a:rPr lang="en-US" sz="2400" i="1" dirty="0" smtClean="0">
                <a:latin typeface="Times New Roman"/>
                <a:ea typeface="Times New Roman"/>
                <a:cs typeface="Times New Roman"/>
              </a:rPr>
              <a:t> /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baby	</a:t>
            </a:r>
            <a:r>
              <a:rPr lang="en-US" sz="2400" dirty="0" err="1">
                <a:latin typeface="Times New Roman"/>
                <a:ea typeface="Times New Roman"/>
                <a:cs typeface="Times New Roman"/>
              </a:rPr>
              <a:t>PRP.approach</a:t>
            </a:r>
            <a:r>
              <a:rPr lang="en-US" sz="2400" dirty="0">
                <a:latin typeface="Times New Roman"/>
                <a:ea typeface="Times New Roman"/>
                <a:cs typeface="Times New Roman"/>
              </a:rPr>
              <a:t>	</a:t>
            </a:r>
            <a:r>
              <a:rPr lang="en-US" sz="2400" dirty="0" smtClean="0">
                <a:latin typeface="Times New Roman"/>
                <a:ea typeface="Times New Roman"/>
                <a:cs typeface="Times New Roman"/>
              </a:rPr>
              <a:t>her</a:t>
            </a:r>
            <a:r>
              <a:rPr lang="en-US" sz="2400" dirty="0">
                <a:latin typeface="Times New Roman"/>
                <a:ea typeface="Times New Roman"/>
                <a:cs typeface="Times New Roman"/>
              </a:rPr>
              <a:t>	</a:t>
            </a:r>
            <a:r>
              <a:rPr lang="en-US" sz="2400" dirty="0" smtClean="0">
                <a:latin typeface="Times New Roman"/>
                <a:ea typeface="Times New Roman"/>
                <a:cs typeface="Times New Roman"/>
              </a:rPr>
              <a:t>the woman </a:t>
            </a:r>
            <a:r>
              <a:rPr lang="en-US" sz="2400" dirty="0">
                <a:latin typeface="Times New Roman"/>
                <a:ea typeface="Times New Roman"/>
                <a:cs typeface="Times New Roman"/>
              </a:rPr>
              <a:t>	</a:t>
            </a:r>
            <a:r>
              <a:rPr lang="en-US" sz="2400" dirty="0" smtClean="0">
                <a:latin typeface="Times New Roman"/>
                <a:ea typeface="Times New Roman"/>
                <a:cs typeface="Times New Roman"/>
              </a:rPr>
              <a:t>VN</a:t>
            </a: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baby approached her / the woman.’</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p>
          <a:p>
            <a:endParaRPr lang="en-US" sz="2400" dirty="0"/>
          </a:p>
        </p:txBody>
      </p:sp>
    </p:spTree>
    <p:extLst>
      <p:ext uri="{BB962C8B-B14F-4D97-AF65-F5344CB8AC3E}">
        <p14:creationId xmlns:p14="http://schemas.microsoft.com/office/powerpoint/2010/main" val="2814659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771"/>
            <a:ext cx="89916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III	</a:t>
            </a:r>
            <a:r>
              <a:rPr lang="en-US" sz="2400" dirty="0" smtClean="0">
                <a:latin typeface="Times New Roman"/>
                <a:ea typeface="Calibri"/>
                <a:cs typeface="Times New Roman"/>
              </a:rPr>
              <a:t>NATURE </a:t>
            </a:r>
            <a:r>
              <a:rPr lang="en-US" sz="2400" dirty="0">
                <a:latin typeface="Times New Roman"/>
                <a:ea typeface="Calibri"/>
                <a:cs typeface="Times New Roman"/>
              </a:rPr>
              <a:t>DEICTIC CENTER </a:t>
            </a: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PARTICLE 	</a:t>
            </a:r>
            <a:r>
              <a:rPr lang="en-US" sz="2400" i="1" dirty="0" smtClean="0">
                <a:latin typeface="Times New Roman"/>
                <a:ea typeface="Calibri"/>
                <a:cs typeface="Times New Roman"/>
              </a:rPr>
              <a:t>a</a:t>
            </a:r>
            <a:r>
              <a:rPr lang="en-US" sz="2400" dirty="0" smtClean="0">
                <a:latin typeface="Times New Roman"/>
                <a:ea typeface="Calibri"/>
                <a:cs typeface="Times New Roman"/>
              </a:rPr>
              <a:t>   </a:t>
            </a:r>
          </a:p>
          <a:p>
            <a:pPr marL="0" marR="0" indent="0">
              <a:spcBef>
                <a:spcPts val="0"/>
              </a:spcBef>
              <a:spcAft>
                <a:spcPts val="0"/>
              </a:spcAft>
              <a:buNone/>
            </a:pPr>
            <a:r>
              <a:rPr lang="en-US" sz="2400" dirty="0" smtClean="0">
                <a:latin typeface="Times New Roman"/>
                <a:ea typeface="Calibri"/>
                <a:cs typeface="Times New Roman"/>
              </a:rPr>
              <a:t>Transitive </a:t>
            </a:r>
            <a:r>
              <a:rPr lang="en-US" sz="2400" dirty="0">
                <a:latin typeface="Times New Roman"/>
                <a:ea typeface="Calibri"/>
                <a:cs typeface="Times New Roman"/>
              </a:rPr>
              <a:t>or </a:t>
            </a:r>
            <a:r>
              <a:rPr lang="en-US" sz="2400" dirty="0" smtClean="0">
                <a:latin typeface="Times New Roman"/>
                <a:ea typeface="Calibri"/>
                <a:cs typeface="Times New Roman"/>
              </a:rPr>
              <a:t>Intransitive </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Ø</a:t>
            </a:r>
            <a:r>
              <a:rPr lang="en-US" sz="2400" dirty="0">
                <a:latin typeface="Times New Roman"/>
                <a:ea typeface="Calibri"/>
                <a:cs typeface="Times New Roman"/>
              </a:rPr>
              <a:t> </a:t>
            </a:r>
            <a:r>
              <a:rPr lang="en-US" sz="2400" dirty="0" smtClean="0">
                <a:latin typeface="Times New Roman"/>
                <a:ea typeface="Calibri"/>
                <a:cs typeface="Times New Roman"/>
              </a:rPr>
              <a:t>  examples </a:t>
            </a: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p:txBody>
      </p:sp>
    </p:spTree>
    <p:extLst>
      <p:ext uri="{BB962C8B-B14F-4D97-AF65-F5344CB8AC3E}">
        <p14:creationId xmlns:p14="http://schemas.microsoft.com/office/powerpoint/2010/main" val="186649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657"/>
            <a:ext cx="9144000" cy="6825343"/>
          </a:xfrm>
        </p:spPr>
        <p:txBody>
          <a:bodyPr>
            <a:normAutofit/>
          </a:bodyPr>
          <a:lstStyle/>
          <a:p>
            <a:pPr marL="0" marR="0" indent="0">
              <a:spcBef>
                <a:spcPts val="0"/>
              </a:spcBef>
              <a:spcAft>
                <a:spcPts val="0"/>
              </a:spcAft>
              <a:buNone/>
            </a:pPr>
            <a:r>
              <a:rPr lang="en-US" sz="2400" dirty="0" smtClean="0">
                <a:latin typeface="Times New Roman"/>
                <a:ea typeface="Calibri"/>
                <a:cs typeface="Times New Roman"/>
              </a:rPr>
              <a:t>The </a:t>
            </a:r>
            <a:r>
              <a:rPr lang="en-US" sz="2400" dirty="0">
                <a:latin typeface="Times New Roman"/>
                <a:ea typeface="Calibri"/>
                <a:cs typeface="Times New Roman"/>
              </a:rPr>
              <a:t>expression of motion remains a topic of linguistic investigation under various guises. Associated motion, for instance, has been re-invigorated of late with typological studies of South America’s Amazonian basin (Koch 1984, </a:t>
            </a:r>
            <a:r>
              <a:rPr lang="en-US" sz="2400" dirty="0" err="1">
                <a:latin typeface="Times New Roman"/>
                <a:ea typeface="Calibri"/>
                <a:cs typeface="Times New Roman"/>
              </a:rPr>
              <a:t>Guilliame</a:t>
            </a:r>
            <a:r>
              <a:rPr lang="en-US" sz="2400" dirty="0">
                <a:latin typeface="Times New Roman"/>
                <a:ea typeface="Calibri"/>
                <a:cs typeface="Times New Roman"/>
              </a:rPr>
              <a:t> 2016). Translational motion studies have drawn inspiration for a number of decades from (</a:t>
            </a:r>
            <a:r>
              <a:rPr lang="en-US" sz="2400" dirty="0" err="1">
                <a:latin typeface="Times New Roman"/>
                <a:ea typeface="Calibri"/>
                <a:cs typeface="Times New Roman"/>
              </a:rPr>
              <a:t>Talmy</a:t>
            </a:r>
            <a:r>
              <a:rPr lang="en-US" sz="2400" dirty="0">
                <a:latin typeface="Times New Roman"/>
                <a:ea typeface="Calibri"/>
                <a:cs typeface="Times New Roman"/>
              </a:rPr>
              <a:t> 1985, 1991, 2000). </a:t>
            </a: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Still another area of study has concerned deictic directionality. Most often, the exponents of this term are studies as motion toward or away from a deictic center (Hooper 2002). </a:t>
            </a: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Today we examine deictic directionality (DD) exponents in Nigeria’s minority language </a:t>
            </a:r>
            <a:r>
              <a:rPr lang="en-US" sz="2400" dirty="0" err="1">
                <a:latin typeface="Times New Roman"/>
                <a:ea typeface="Calibri"/>
                <a:cs typeface="Times New Roman"/>
              </a:rPr>
              <a:t>Emai</a:t>
            </a:r>
            <a:r>
              <a:rPr lang="en-US" sz="2400" dirty="0">
                <a:latin typeface="Times New Roman"/>
                <a:ea typeface="Calibri"/>
                <a:cs typeface="Times New Roman"/>
              </a:rPr>
              <a:t> (Edoid, West Benue Congo and Niger Congo, Williamson and Blench 2000). Relatively strict SVO, </a:t>
            </a:r>
            <a:r>
              <a:rPr lang="en-US" sz="2400" dirty="0" err="1">
                <a:latin typeface="Times New Roman"/>
                <a:ea typeface="Calibri"/>
                <a:cs typeface="Times New Roman"/>
              </a:rPr>
              <a:t>Emai</a:t>
            </a:r>
            <a:r>
              <a:rPr lang="en-US" sz="2400" dirty="0">
                <a:latin typeface="Times New Roman"/>
                <a:ea typeface="Calibri"/>
                <a:cs typeface="Times New Roman"/>
              </a:rPr>
              <a:t> manifests lexical and grammatical tone, little segmental inflection and few prepositions. In simple predicates, it employs intransitive, transitive and ditransitive verbs, as well as complex predicates with verbs in series or verb plus particle nexus. </a:t>
            </a:r>
          </a:p>
          <a:p>
            <a:endParaRPr lang="en-US" sz="2400" dirty="0"/>
          </a:p>
        </p:txBody>
      </p:sp>
    </p:spTree>
    <p:extLst>
      <p:ext uri="{BB962C8B-B14F-4D97-AF65-F5344CB8AC3E}">
        <p14:creationId xmlns:p14="http://schemas.microsoft.com/office/powerpoint/2010/main" val="339851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9677400"/>
          </a:xfrm>
        </p:spPr>
        <p:txBody>
          <a:bodyPr>
            <a:normAutofit/>
          </a:bodyPr>
          <a:lstStyle/>
          <a:p>
            <a:pPr marL="0" lvl="0" indent="0">
              <a:spcBef>
                <a:spcPts val="0"/>
              </a:spcBef>
              <a:buNone/>
            </a:pPr>
            <a:r>
              <a:rPr lang="en-US" sz="2400" dirty="0">
                <a:solidFill>
                  <a:prstClr val="black"/>
                </a:solidFill>
                <a:latin typeface="Times New Roman"/>
                <a:ea typeface="Calibri"/>
                <a:cs typeface="Times New Roman"/>
              </a:rPr>
              <a:t>IV	CHANGE OF STATE		 </a:t>
            </a:r>
          </a:p>
          <a:p>
            <a:pPr marL="0" lvl="0" indent="0">
              <a:spcBef>
                <a:spcPts val="0"/>
              </a:spcBef>
              <a:buNone/>
            </a:pPr>
            <a:r>
              <a:rPr lang="en-US" sz="2400" dirty="0">
                <a:solidFill>
                  <a:prstClr val="black"/>
                </a:solidFill>
                <a:latin typeface="Times New Roman"/>
                <a:ea typeface="Times New Roman"/>
                <a:cs typeface="Times New Roman"/>
              </a:rPr>
              <a:t> </a:t>
            </a:r>
            <a:endParaRPr lang="en-US" sz="2400" dirty="0">
              <a:solidFill>
                <a:prstClr val="black"/>
              </a:solidFill>
              <a:latin typeface="Times New Roman"/>
              <a:ea typeface="Calibri"/>
              <a:cs typeface="Times New Roman"/>
            </a:endParaRPr>
          </a:p>
          <a:p>
            <a:pPr marL="0" lvl="0" indent="0">
              <a:spcBef>
                <a:spcPts val="0"/>
              </a:spcBef>
              <a:buNone/>
            </a:pPr>
            <a:r>
              <a:rPr lang="en-US" sz="2400" dirty="0">
                <a:solidFill>
                  <a:prstClr val="black"/>
                </a:solidFill>
                <a:latin typeface="Times New Roman"/>
                <a:ea typeface="Times New Roman"/>
                <a:cs typeface="Times New Roman"/>
              </a:rPr>
              <a:t>PARTICLE 		</a:t>
            </a:r>
            <a:r>
              <a:rPr lang="en-US" sz="2400" i="1" dirty="0">
                <a:solidFill>
                  <a:prstClr val="black"/>
                </a:solidFill>
                <a:latin typeface="Times New Roman"/>
                <a:ea typeface="Calibri"/>
                <a:cs typeface="Times New Roman"/>
              </a:rPr>
              <a:t>a</a:t>
            </a:r>
            <a:r>
              <a:rPr lang="en-US" sz="2400" dirty="0">
                <a:solidFill>
                  <a:prstClr val="black"/>
                </a:solidFill>
                <a:latin typeface="Times New Roman"/>
                <a:ea typeface="Calibri"/>
                <a:cs typeface="Times New Roman"/>
              </a:rPr>
              <a:t> 	</a:t>
            </a:r>
          </a:p>
          <a:p>
            <a:pPr marL="0" lvl="0" indent="0">
              <a:spcBef>
                <a:spcPts val="0"/>
              </a:spcBef>
              <a:buNone/>
            </a:pPr>
            <a:r>
              <a:rPr lang="en-US" sz="2400" dirty="0">
                <a:solidFill>
                  <a:prstClr val="black"/>
                </a:solidFill>
                <a:latin typeface="Times New Roman"/>
                <a:ea typeface="Times New Roman"/>
                <a:cs typeface="Times New Roman"/>
              </a:rPr>
              <a:t>Intransitive</a:t>
            </a:r>
            <a:endParaRPr lang="en-US" sz="2400" dirty="0">
              <a:solidFill>
                <a:prstClr val="black"/>
              </a:solidFill>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a:t>
            </a:r>
            <a:r>
              <a:rPr lang="en-US" sz="2400" dirty="0">
                <a:latin typeface="Times New Roman"/>
                <a:ea typeface="Times New Roman"/>
                <a:cs typeface="Times New Roman"/>
              </a:rPr>
              <a:t>	</a:t>
            </a:r>
            <a:r>
              <a:rPr lang="en-US" sz="2400" dirty="0" smtClean="0">
                <a:latin typeface="Times New Roman"/>
                <a:ea typeface="Times New Roman"/>
                <a:cs typeface="Times New Roman"/>
              </a:rPr>
              <a:t>a.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éànmì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áá</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confirmatory </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meat   </a:t>
            </a:r>
            <a:r>
              <a:rPr lang="en-US" sz="2400" dirty="0" err="1" smtClean="0">
                <a:latin typeface="Times New Roman"/>
                <a:ea typeface="Times New Roman"/>
                <a:cs typeface="Times New Roman"/>
              </a:rPr>
              <a:t>PRP.rot</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a:spcBef>
                <a:spcPts val="0"/>
              </a:spcBef>
              <a:spcAft>
                <a:spcPts val="0"/>
              </a:spcAft>
              <a:buNone/>
              <a:tabLst>
                <a:tab pos="-457200" algn="l"/>
                <a:tab pos="18288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meat has rotted away.’</a:t>
            </a:r>
            <a:endParaRPr lang="en-US" sz="2400" dirty="0">
              <a:latin typeface="Times New Roman"/>
              <a:ea typeface="Calibri"/>
              <a:cs typeface="Times New Roman"/>
            </a:endParaRPr>
          </a:p>
          <a:p>
            <a:pPr marL="0" indent="0">
              <a:spcBef>
                <a:spcPts val="0"/>
              </a:spcBef>
              <a:buNone/>
            </a:pPr>
            <a:r>
              <a:rPr lang="en-US" sz="2400" dirty="0" smtClean="0">
                <a:latin typeface="Times New Roman"/>
                <a:ea typeface="Calibri"/>
                <a:cs typeface="Times New Roman"/>
              </a:rPr>
              <a:t>b</a:t>
            </a:r>
            <a:r>
              <a:rPr lang="en-US" sz="2400" dirty="0">
                <a:latin typeface="Times New Roman"/>
                <a:ea typeface="Calibri"/>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éánmí</a:t>
            </a:r>
            <a:r>
              <a:rPr lang="en-US" sz="2400" i="1" dirty="0">
                <a:latin typeface="Times New Roman"/>
                <a:ea typeface="Times New Roman"/>
                <a:cs typeface="Times New Roman"/>
              </a:rPr>
              <a:t>	</a:t>
            </a:r>
            <a:r>
              <a:rPr lang="en-US" sz="2400" i="1" dirty="0" err="1">
                <a:latin typeface="Times New Roman"/>
                <a:ea typeface="Times New Roman"/>
                <a:cs typeface="Times New Roman"/>
              </a:rPr>
              <a:t>l</a:t>
            </a:r>
            <a:r>
              <a:rPr lang="en-US" sz="2400" i="1" u="sng" dirty="0" err="1">
                <a:latin typeface="Times New Roman"/>
                <a:ea typeface="Times New Roman"/>
                <a:cs typeface="Times New Roman"/>
              </a:rPr>
              <a:t>ó</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àà</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ògò</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meat</a:t>
            </a:r>
            <a:r>
              <a:rPr lang="en-US" sz="2400" dirty="0">
                <a:latin typeface="Times New Roman"/>
                <a:ea typeface="Times New Roman"/>
                <a:cs typeface="Times New Roman"/>
              </a:rPr>
              <a:t>	</a:t>
            </a:r>
            <a:r>
              <a:rPr lang="en-US" sz="2400" dirty="0" smtClean="0">
                <a:latin typeface="Times New Roman"/>
                <a:ea typeface="Times New Roman"/>
                <a:cs typeface="Times New Roman"/>
              </a:rPr>
              <a:t>						PRED</a:t>
            </a:r>
            <a:r>
              <a:rPr lang="en-US" sz="2400" dirty="0">
                <a:latin typeface="Times New Roman"/>
                <a:ea typeface="Times New Roman"/>
                <a:cs typeface="Times New Roman"/>
              </a:rPr>
              <a:t>	</a:t>
            </a:r>
            <a:r>
              <a:rPr lang="en-US" sz="2400" dirty="0" smtClean="0">
                <a:latin typeface="Times New Roman"/>
                <a:ea typeface="Times New Roman"/>
                <a:cs typeface="Times New Roman"/>
              </a:rPr>
              <a:t>	rot</a:t>
            </a:r>
            <a:r>
              <a:rPr lang="en-US" sz="2400" dirty="0">
                <a:latin typeface="Times New Roman"/>
                <a:ea typeface="Times New Roman"/>
                <a:cs typeface="Times New Roman"/>
              </a:rPr>
              <a:t>	</a:t>
            </a:r>
            <a:r>
              <a:rPr lang="en-US" sz="2400" dirty="0" smtClean="0">
                <a:latin typeface="Times New Roman"/>
                <a:ea typeface="Times New Roman"/>
                <a:cs typeface="Times New Roman"/>
              </a:rPr>
              <a:t>					CL</a:t>
            </a:r>
            <a:r>
              <a:rPr lang="en-US" sz="2400" dirty="0">
                <a:latin typeface="Times New Roman"/>
                <a:ea typeface="Times New Roman"/>
                <a:cs typeface="Times New Roman"/>
              </a:rPr>
              <a:t>	</a:t>
            </a:r>
            <a:r>
              <a:rPr lang="en-US" sz="2400" dirty="0" smtClean="0">
                <a:latin typeface="Times New Roman"/>
                <a:ea typeface="Times New Roman"/>
                <a:cs typeface="Times New Roman"/>
              </a:rPr>
              <a:t> LOC</a:t>
            </a:r>
            <a:r>
              <a:rPr lang="en-US" sz="2400" dirty="0">
                <a:latin typeface="Times New Roman"/>
                <a:ea typeface="Times New Roman"/>
                <a:cs typeface="Times New Roman"/>
              </a:rPr>
              <a:t>	</a:t>
            </a:r>
            <a:r>
              <a:rPr lang="en-US" sz="2400" dirty="0" smtClean="0">
                <a:latin typeface="Times New Roman"/>
                <a:ea typeface="Times New Roman"/>
                <a:cs typeface="Times New Roman"/>
              </a:rPr>
              <a:t>   bush</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	‘</a:t>
            </a:r>
            <a:r>
              <a:rPr lang="en-US" sz="2400" dirty="0">
                <a:latin typeface="Times New Roman"/>
                <a:ea typeface="Times New Roman"/>
                <a:cs typeface="Times New Roman"/>
              </a:rPr>
              <a:t>The meat will decompose in the bush.</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Calibri"/>
                <a:cs typeface="Times New Roman"/>
              </a:rPr>
              <a:t>c</a:t>
            </a:r>
            <a:r>
              <a:rPr lang="en-US" sz="2400" dirty="0">
                <a:latin typeface="Times New Roman"/>
                <a:ea typeface="Calibri"/>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ìtásá</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àá</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a:spcBef>
                <a:spcPts val="0"/>
              </a:spcBef>
              <a:spcAft>
                <a:spcPts val="0"/>
              </a:spcAft>
              <a:buNone/>
            </a:pPr>
            <a:r>
              <a:rPr lang="en-US" sz="2400" dirty="0" smtClean="0">
                <a:latin typeface="Times New Roman"/>
                <a:ea typeface="Times New Roman"/>
                <a:cs typeface="Times New Roman"/>
              </a:rPr>
              <a:t>	the</a:t>
            </a:r>
            <a:r>
              <a:rPr lang="en-US" sz="2400" dirty="0">
                <a:latin typeface="Times New Roman"/>
                <a:ea typeface="Times New Roman"/>
                <a:cs typeface="Times New Roman"/>
              </a:rPr>
              <a:t>	bowl	</a:t>
            </a:r>
            <a:r>
              <a:rPr lang="en-US" sz="2400" dirty="0" smtClean="0">
                <a:latin typeface="Times New Roman"/>
                <a:ea typeface="Times New Roman"/>
                <a:cs typeface="Times New Roman"/>
              </a:rPr>
              <a:t>SC</a:t>
            </a:r>
            <a:r>
              <a:rPr lang="en-US" sz="2400" dirty="0">
                <a:latin typeface="Times New Roman"/>
                <a:ea typeface="Times New Roman"/>
                <a:cs typeface="Times New Roman"/>
              </a:rPr>
              <a:t>	C	</a:t>
            </a:r>
            <a:r>
              <a:rPr lang="en-US" sz="2400" dirty="0" smtClean="0">
                <a:latin typeface="Times New Roman"/>
                <a:ea typeface="Times New Roman"/>
                <a:cs typeface="Times New Roman"/>
              </a:rPr>
              <a:t>leak</a:t>
            </a:r>
            <a:endParaRPr lang="en-US" sz="2400" dirty="0">
              <a:latin typeface="Times New Roman"/>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	</a:t>
            </a:r>
            <a:r>
              <a:rPr lang="en-US" sz="2400" dirty="0" smtClean="0">
                <a:latin typeface="Times New Roman"/>
                <a:ea typeface="Times New Roman"/>
                <a:cs typeface="Times New Roman"/>
              </a:rPr>
              <a:t>‘The </a:t>
            </a:r>
            <a:r>
              <a:rPr lang="en-US" sz="2400" dirty="0">
                <a:latin typeface="Times New Roman"/>
                <a:ea typeface="Times New Roman"/>
                <a:cs typeface="Times New Roman"/>
              </a:rPr>
              <a:t>bowl leaks.’</a:t>
            </a: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960756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PARTICLE 	</a:t>
            </a:r>
            <a:r>
              <a:rPr lang="en-US" sz="2400" i="1" dirty="0">
                <a:latin typeface="Times New Roman"/>
                <a:ea typeface="Calibri"/>
                <a:cs typeface="Times New Roman"/>
              </a:rPr>
              <a:t>a</a:t>
            </a:r>
            <a:r>
              <a:rPr lang="en-US" sz="2400" dirty="0">
                <a:latin typeface="Times New Roman"/>
                <a:ea typeface="Calibri"/>
                <a:cs typeface="Times New Roman"/>
              </a:rPr>
              <a:t> 	</a:t>
            </a:r>
            <a:r>
              <a:rPr lang="en-US" sz="2400" dirty="0" smtClean="0">
                <a:latin typeface="Times New Roman"/>
                <a:ea typeface="Times New Roman"/>
                <a:cs typeface="Times New Roman"/>
              </a:rPr>
              <a:t>Transitive</a:t>
            </a:r>
            <a:r>
              <a:rPr lang="en-US" sz="2400" dirty="0">
                <a:latin typeface="Times New Roman"/>
                <a:ea typeface="Calibri"/>
                <a:cs typeface="Times New Roman"/>
              </a:rPr>
              <a:t>	(some Intransitive</a:t>
            </a:r>
            <a:r>
              <a:rPr lang="en-US" sz="2400" dirty="0" smtClean="0">
                <a:latin typeface="Times New Roman"/>
                <a:ea typeface="Calibri"/>
                <a:cs typeface="Times New Roman"/>
              </a:rPr>
              <a:t>)</a:t>
            </a:r>
          </a:p>
          <a:p>
            <a:pPr marL="0" marR="0" defTabSz="91440">
              <a:spcBef>
                <a:spcPts val="0"/>
              </a:spcBef>
              <a:spcAft>
                <a:spcPts val="0"/>
              </a:spcAft>
              <a:tabLst>
                <a:tab pos="91440" algn="l"/>
              </a:tabLst>
            </a:pP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a:t>
            </a:r>
            <a:r>
              <a:rPr lang="en-US" sz="2400" dirty="0">
                <a:latin typeface="Times New Roman"/>
                <a:ea typeface="Times New Roman"/>
                <a:cs typeface="Times New Roman"/>
              </a:rPr>
              <a:t> </a:t>
            </a:r>
            <a:r>
              <a:rPr lang="en-US" sz="2400" dirty="0" smtClean="0">
                <a:latin typeface="Times New Roman"/>
                <a:ea typeface="Times New Roman"/>
                <a:cs typeface="Times New Roman"/>
              </a:rPr>
              <a:t> a.	</a:t>
            </a:r>
            <a:r>
              <a:rPr lang="en-US" sz="2400" i="1" dirty="0" err="1" smtClean="0">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khúyé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úkhù</a:t>
            </a:r>
            <a:r>
              <a:rPr lang="en-US" sz="2400" i="1" u="sng" dirty="0" err="1" smtClean="0">
                <a:latin typeface="Times New Roman"/>
                <a:ea typeface="Times New Roman"/>
                <a:cs typeface="Times New Roman"/>
              </a:rPr>
              <a:t>è</a:t>
            </a:r>
            <a:r>
              <a:rPr lang="en-US" sz="2400" i="1" dirty="0" err="1" smtClean="0">
                <a:latin typeface="Times New Roman"/>
                <a:ea typeface="Times New Roman"/>
                <a:cs typeface="Times New Roman"/>
              </a:rPr>
              <a:t>d</a:t>
            </a:r>
            <a:r>
              <a:rPr lang="en-US" sz="2400" i="1" u="sng" dirty="0" err="1" smtClean="0">
                <a:latin typeface="Times New Roman"/>
                <a:ea typeface="Times New Roman"/>
                <a:cs typeface="Times New Roman"/>
              </a:rPr>
              <a:t>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PRP.close</a:t>
            </a:r>
            <a:r>
              <a:rPr lang="en-US" sz="2400" dirty="0">
                <a:latin typeface="Times New Roman"/>
                <a:ea typeface="Times New Roman"/>
                <a:cs typeface="Times New Roman"/>
              </a:rPr>
              <a:t>	</a:t>
            </a:r>
            <a:r>
              <a:rPr lang="en-US" sz="2400" dirty="0" smtClean="0">
                <a:latin typeface="Times New Roman"/>
                <a:ea typeface="Times New Roman"/>
                <a:cs typeface="Times New Roman"/>
              </a:rPr>
              <a:t>		the    door</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opened the door</a:t>
            </a:r>
            <a:r>
              <a:rPr lang="en-US" sz="2400" dirty="0" smtClean="0">
                <a:latin typeface="Times New Roman"/>
                <a:ea typeface="Times New Roman"/>
                <a:cs typeface="Times New Roman"/>
              </a:rPr>
              <a:t>.</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úkhù</a:t>
            </a:r>
            <a:r>
              <a:rPr lang="en-US" sz="2400" i="1" u="sng" dirty="0" err="1" smtClean="0">
                <a:latin typeface="Times New Roman"/>
                <a:ea typeface="Times New Roman"/>
                <a:cs typeface="Times New Roman"/>
              </a:rPr>
              <a:t>è</a:t>
            </a:r>
            <a:r>
              <a:rPr lang="en-US" sz="2400" i="1" dirty="0" err="1" smtClean="0">
                <a:latin typeface="Times New Roman"/>
                <a:ea typeface="Times New Roman"/>
                <a:cs typeface="Times New Roman"/>
              </a:rPr>
              <a:t>d</a:t>
            </a:r>
            <a:r>
              <a:rPr lang="en-US" sz="2400" i="1" u="sng" dirty="0" err="1" smtClean="0">
                <a:latin typeface="Times New Roman"/>
                <a:ea typeface="Times New Roman"/>
                <a:cs typeface="Times New Roman"/>
              </a:rPr>
              <a:t>è</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khúyé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solidFill>
                  <a:prstClr val="black"/>
                </a:solidFill>
                <a:latin typeface="Times New Roman"/>
                <a:ea typeface="Times New Roman"/>
                <a:cs typeface="Times New Roman"/>
              </a:rPr>
              <a:t> á</a:t>
            </a:r>
            <a:r>
              <a:rPr lang="en-US" sz="2400" i="1" dirty="0" smtClean="0">
                <a:solidFill>
                  <a:prstClr val="black"/>
                </a:solidFill>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door</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PRP.close</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door got opened.’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khúyé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úkhù</a:t>
            </a:r>
            <a:r>
              <a:rPr lang="en-US" sz="2400" i="1" u="sng" dirty="0" err="1" smtClean="0">
                <a:latin typeface="Times New Roman"/>
                <a:ea typeface="Times New Roman"/>
                <a:cs typeface="Times New Roman"/>
              </a:rPr>
              <a:t>è</a:t>
            </a:r>
            <a:r>
              <a:rPr lang="en-US" sz="2400" i="1" dirty="0" err="1" smtClean="0">
                <a:latin typeface="Times New Roman"/>
                <a:ea typeface="Times New Roman"/>
                <a:cs typeface="Times New Roman"/>
              </a:rPr>
              <a:t>d</a:t>
            </a:r>
            <a:r>
              <a:rPr lang="en-US" sz="2400" i="1" u="sng" dirty="0" err="1" smtClean="0">
                <a:latin typeface="Times New Roman"/>
                <a:ea typeface="Times New Roman"/>
                <a:cs typeface="Times New Roman"/>
              </a:rPr>
              <a:t>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PRP.close</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door</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closed the door.’</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d.</a:t>
            </a:r>
            <a:r>
              <a:rPr lang="en-US" sz="2400"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úkhù</a:t>
            </a:r>
            <a:r>
              <a:rPr lang="en-US" sz="2400" i="1" u="sng" dirty="0" err="1" smtClean="0">
                <a:latin typeface="Times New Roman"/>
                <a:ea typeface="Times New Roman"/>
                <a:cs typeface="Times New Roman"/>
              </a:rPr>
              <a:t>è</a:t>
            </a:r>
            <a:r>
              <a:rPr lang="en-US" sz="2400" i="1" dirty="0" err="1" smtClean="0">
                <a:latin typeface="Times New Roman"/>
                <a:ea typeface="Times New Roman"/>
                <a:cs typeface="Times New Roman"/>
              </a:rPr>
              <a:t>d</a:t>
            </a:r>
            <a:r>
              <a:rPr lang="en-US" sz="2400" i="1" u="sng" dirty="0" err="1" smtClean="0">
                <a:latin typeface="Times New Roman"/>
                <a:ea typeface="Times New Roman"/>
                <a:cs typeface="Times New Roman"/>
              </a:rPr>
              <a:t>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khúyé</a:t>
            </a:r>
            <a:r>
              <a:rPr lang="en-US" sz="2400" i="1" dirty="0" smtClean="0">
                <a:latin typeface="Times New Roman"/>
                <a:ea typeface="Times New Roman"/>
                <a:cs typeface="Times New Roman"/>
              </a:rPr>
              <a:t>-ì</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door</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PRP.door</a:t>
            </a:r>
            <a:r>
              <a:rPr lang="en-US" sz="2400" dirty="0" smtClean="0">
                <a:latin typeface="Times New Roman"/>
                <a:ea typeface="Times New Roman"/>
                <a:cs typeface="Times New Roman"/>
              </a:rPr>
              <a:t>-F</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door closed.’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a:p>
            <a:pPr marL="0" marR="0" indent="0">
              <a:spcBef>
                <a:spcPts val="0"/>
              </a:spcBef>
              <a:spcAft>
                <a:spcPts val="0"/>
              </a:spcAft>
              <a:buNone/>
            </a:pP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spcBef>
                <a:spcPts val="0"/>
              </a:spcBef>
              <a:spcAft>
                <a:spcPts val="0"/>
              </a:spcAft>
              <a:buNone/>
            </a:pPr>
            <a:endParaRPr lang="en-US" sz="2400" dirty="0" smtClean="0">
              <a:latin typeface="Times New Roman"/>
              <a:ea typeface="Calibri"/>
              <a:cs typeface="Times New Roman"/>
            </a:endParaRPr>
          </a:p>
          <a:p>
            <a:pPr marL="0" marR="0" indent="0">
              <a:spcBef>
                <a:spcPts val="0"/>
              </a:spcBef>
              <a:spcAft>
                <a:spcPts val="0"/>
              </a:spcAft>
              <a:buNone/>
            </a:pPr>
            <a:endParaRPr lang="en-US" sz="2400" dirty="0">
              <a:latin typeface="Times New Roman"/>
              <a:ea typeface="Calibri"/>
              <a:cs typeface="Times New Roman"/>
            </a:endParaRPr>
          </a:p>
          <a:p>
            <a:pPr marL="0" marR="0" indent="0" algn="ctr">
              <a:spcBef>
                <a:spcPts val="0"/>
              </a:spcBef>
              <a:spcAft>
                <a:spcPts val="0"/>
              </a:spcAft>
              <a:buNone/>
            </a:pPr>
            <a:r>
              <a:rPr lang="en-US" sz="2400" dirty="0" smtClean="0">
                <a:latin typeface="Times New Roman"/>
                <a:ea typeface="Calibri"/>
                <a:cs typeface="Times New Roman"/>
              </a:rPr>
              <a:t>. </a:t>
            </a: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3448590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endParaRPr lang="en-US" sz="2400" dirty="0" smtClean="0">
              <a:solidFill>
                <a:prstClr val="black"/>
              </a:solidFill>
              <a:latin typeface="Times New Roman"/>
              <a:ea typeface="Calibri"/>
              <a:cs typeface="Times New Roman"/>
            </a:endParaRPr>
          </a:p>
          <a:p>
            <a:pPr marL="0" indent="0">
              <a:buNone/>
            </a:pPr>
            <a:endParaRPr lang="en-US" sz="2400" dirty="0">
              <a:solidFill>
                <a:prstClr val="black"/>
              </a:solidFill>
              <a:latin typeface="Times New Roman"/>
              <a:ea typeface="Calibri"/>
              <a:cs typeface="Times New Roman"/>
            </a:endParaRPr>
          </a:p>
          <a:p>
            <a:pPr marL="0" indent="0">
              <a:buNone/>
            </a:pPr>
            <a:endParaRPr lang="en-US" sz="2400" dirty="0" smtClean="0">
              <a:solidFill>
                <a:prstClr val="black"/>
              </a:solidFill>
              <a:latin typeface="Times New Roman"/>
              <a:ea typeface="Calibri"/>
              <a:cs typeface="Times New Roman"/>
            </a:endParaRPr>
          </a:p>
          <a:p>
            <a:pPr marL="0" indent="0">
              <a:buNone/>
            </a:pPr>
            <a:endParaRPr lang="en-US" sz="2400" dirty="0">
              <a:solidFill>
                <a:prstClr val="black"/>
              </a:solidFill>
              <a:latin typeface="Times New Roman"/>
              <a:ea typeface="Calibri"/>
              <a:cs typeface="Times New Roman"/>
            </a:endParaRPr>
          </a:p>
          <a:p>
            <a:pPr marL="0" indent="0">
              <a:buNone/>
            </a:pPr>
            <a:endParaRPr lang="en-US" sz="2400" dirty="0" smtClean="0">
              <a:solidFill>
                <a:prstClr val="black"/>
              </a:solidFill>
              <a:latin typeface="Times New Roman"/>
              <a:ea typeface="Calibri"/>
              <a:cs typeface="Times New Roman"/>
            </a:endParaRPr>
          </a:p>
          <a:p>
            <a:pPr marL="0" indent="0">
              <a:buNone/>
            </a:pPr>
            <a:endParaRPr lang="en-US" sz="2400" dirty="0">
              <a:solidFill>
                <a:prstClr val="black"/>
              </a:solidFill>
              <a:latin typeface="Times New Roman"/>
              <a:ea typeface="Calibri"/>
              <a:cs typeface="Times New Roman"/>
            </a:endParaRPr>
          </a:p>
          <a:p>
            <a:pPr marL="0" indent="0">
              <a:buNone/>
            </a:pPr>
            <a:endParaRPr lang="en-US" sz="2400" dirty="0" smtClean="0">
              <a:solidFill>
                <a:prstClr val="black"/>
              </a:solidFill>
              <a:latin typeface="Times New Roman"/>
              <a:ea typeface="Calibri"/>
              <a:cs typeface="Times New Roman"/>
            </a:endParaRPr>
          </a:p>
        </p:txBody>
      </p:sp>
      <p:sp>
        <p:nvSpPr>
          <p:cNvPr id="8" name="Rectangle 7"/>
          <p:cNvSpPr/>
          <p:nvPr/>
        </p:nvSpPr>
        <p:spPr>
          <a:xfrm>
            <a:off x="76200" y="6744"/>
            <a:ext cx="9220200" cy="8217634"/>
          </a:xfrm>
          <a:prstGeom prst="rect">
            <a:avLst/>
          </a:prstGeom>
        </p:spPr>
        <p:txBody>
          <a:bodyPr wrap="square">
            <a:spAutoFit/>
          </a:bodyPr>
          <a:lstStyle/>
          <a:p>
            <a:pPr algn="just" defTabSz="91440">
              <a:tabLst>
                <a:tab pos="91440" algn="l"/>
              </a:tabLst>
            </a:pPr>
            <a:r>
              <a:rPr lang="en-US" sz="2400" dirty="0">
                <a:latin typeface="Times New Roman"/>
                <a:ea typeface="Times New Roman"/>
                <a:cs typeface="Times New Roman"/>
              </a:rPr>
              <a:t>2	</a:t>
            </a:r>
            <a:r>
              <a:rPr lang="en-US" sz="2400" dirty="0" smtClean="0">
                <a:latin typeface="Times New Roman"/>
                <a:ea typeface="Times New Roman"/>
                <a:cs typeface="Times New Roman"/>
              </a:rPr>
              <a:t>a</a:t>
            </a:r>
            <a:r>
              <a:rPr lang="en-US" sz="2400"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vbèkhàn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gbé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ákhè</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youth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PRP.break</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pot</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youth broke the pot.’</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b.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ákhè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gbé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algn="just" defTabSz="91440">
              <a:tabLst>
                <a:tab pos="91440" algn="l"/>
              </a:tabLst>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pot</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PRP.break</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pot got broke.’</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c.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vbèkhàn</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u="sng" dirty="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gbè</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youth</a:t>
            </a:r>
            <a:r>
              <a:rPr lang="en-US" sz="2400" dirty="0">
                <a:latin typeface="Times New Roman"/>
                <a:ea typeface="Times New Roman"/>
                <a:cs typeface="Times New Roman"/>
              </a:rPr>
              <a:t>		</a:t>
            </a:r>
            <a:r>
              <a:rPr lang="en-US" sz="2400" dirty="0" smtClean="0">
                <a:latin typeface="Times New Roman"/>
                <a:ea typeface="Times New Roman"/>
                <a:cs typeface="Times New Roman"/>
              </a:rPr>
              <a:t>					SC</a:t>
            </a:r>
            <a:r>
              <a:rPr lang="en-US" sz="2400" dirty="0">
                <a:latin typeface="Times New Roman"/>
                <a:ea typeface="Times New Roman"/>
                <a:cs typeface="Times New Roman"/>
              </a:rPr>
              <a:t>	C	</a:t>
            </a:r>
            <a:r>
              <a:rPr lang="en-US" sz="2400" dirty="0" smtClean="0">
                <a:latin typeface="Times New Roman"/>
                <a:ea typeface="Times New Roman"/>
                <a:cs typeface="Times New Roman"/>
              </a:rPr>
              <a:t>		beat</a:t>
            </a:r>
            <a:r>
              <a:rPr lang="en-US" sz="2400" dirty="0">
                <a:latin typeface="Times New Roman"/>
                <a:ea typeface="Times New Roman"/>
                <a:cs typeface="Times New Roman"/>
              </a:rPr>
              <a:t>		the	</a:t>
            </a:r>
            <a:r>
              <a:rPr lang="en-US" sz="2400" dirty="0" smtClean="0">
                <a:latin typeface="Times New Roman"/>
                <a:ea typeface="Times New Roman"/>
                <a:cs typeface="Times New Roman"/>
              </a:rPr>
              <a:t>	man</a:t>
            </a:r>
            <a:endParaRPr lang="en-US" sz="2400" dirty="0">
              <a:latin typeface="Times New Roman"/>
              <a:ea typeface="Calibri"/>
              <a:cs typeface="Times New Roman"/>
            </a:endParaRPr>
          </a:p>
          <a:p>
            <a:pPr algn="just"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youth is beating /hitting the man.’</a:t>
            </a:r>
            <a:endParaRPr lang="en-US" sz="2400" dirty="0">
              <a:latin typeface="Times New Roman"/>
              <a:ea typeface="Calibri"/>
              <a:cs typeface="Times New Roman"/>
            </a:endParaRPr>
          </a:p>
          <a:p>
            <a:pPr defTabSz="91440">
              <a:tabLst>
                <a:tab pos="91440" algn="l"/>
              </a:tabLst>
            </a:pPr>
            <a:r>
              <a:rPr lang="en-US" sz="2400" dirty="0">
                <a:latin typeface="Times New Roman"/>
                <a:ea typeface="Times New Roman"/>
                <a:cs typeface="Times New Roman"/>
              </a:rPr>
              <a:t>		d.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gbé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ìbè</a:t>
            </a:r>
            <a:r>
              <a:rPr lang="en-US" sz="2400" i="1" dirty="0">
                <a:latin typeface="Times New Roman"/>
                <a:ea typeface="Times New Roman"/>
                <a:cs typeface="Times New Roman"/>
              </a:rPr>
              <a:t>.</a:t>
            </a:r>
            <a:endParaRPr lang="en-US" sz="2400" dirty="0">
              <a:latin typeface="Times New Roman"/>
              <a:ea typeface="Calibri"/>
              <a:cs typeface="Times New Roman"/>
            </a:endParaRPr>
          </a:p>
          <a:p>
            <a:pPr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PRP.beat</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drum</a:t>
            </a:r>
            <a:endParaRPr lang="en-US" sz="2400" dirty="0">
              <a:latin typeface="Times New Roman"/>
              <a:ea typeface="Calibri"/>
              <a:cs typeface="Times New Roman"/>
            </a:endParaRPr>
          </a:p>
          <a:p>
            <a:pPr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beat / played the drum.’</a:t>
            </a:r>
            <a:endParaRPr lang="en-US" sz="2400" dirty="0">
              <a:latin typeface="Times New Roman"/>
              <a:ea typeface="Calibri"/>
              <a:cs typeface="Times New Roman"/>
            </a:endParaRPr>
          </a:p>
          <a:p>
            <a:pPr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e</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gbè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áb</a:t>
            </a:r>
            <a:r>
              <a:rPr lang="en-US" sz="2400" i="1" u="sng" dirty="0" err="1" smtClean="0">
                <a:latin typeface="Times New Roman"/>
                <a:ea typeface="Times New Roman"/>
                <a:cs typeface="Times New Roman"/>
              </a:rPr>
              <a:t>ò</a:t>
            </a:r>
            <a:r>
              <a:rPr lang="en-US" sz="2400" i="1" dirty="0">
                <a:latin typeface="Times New Roman"/>
                <a:ea typeface="Times New Roman"/>
                <a:cs typeface="Times New Roman"/>
              </a:rPr>
              <a:t>.</a:t>
            </a:r>
            <a:endParaRPr lang="en-US" sz="2400" dirty="0">
              <a:latin typeface="Times New Roman"/>
              <a:ea typeface="Calibri"/>
              <a:cs typeface="Times New Roman"/>
            </a:endParaRPr>
          </a:p>
          <a:p>
            <a:pPr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SC</a:t>
            </a:r>
            <a:r>
              <a:rPr lang="en-US" sz="2400" dirty="0">
                <a:latin typeface="Times New Roman"/>
                <a:ea typeface="Times New Roman"/>
                <a:cs typeface="Times New Roman"/>
              </a:rPr>
              <a:t>	</a:t>
            </a: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hit</a:t>
            </a:r>
            <a:r>
              <a:rPr lang="en-US" sz="2400" dirty="0">
                <a:latin typeface="Times New Roman"/>
                <a:ea typeface="Times New Roman"/>
                <a:cs typeface="Times New Roman"/>
              </a:rPr>
              <a:t>		</a:t>
            </a:r>
            <a:r>
              <a:rPr lang="en-US" sz="2400" dirty="0" smtClean="0">
                <a:latin typeface="Times New Roman"/>
                <a:ea typeface="Times New Roman"/>
                <a:cs typeface="Times New Roman"/>
              </a:rPr>
              <a:t>		hands</a:t>
            </a:r>
            <a:endParaRPr lang="en-US" sz="2400" dirty="0">
              <a:latin typeface="Times New Roman"/>
              <a:ea typeface="Calibri"/>
              <a:cs typeface="Times New Roman"/>
            </a:endParaRPr>
          </a:p>
          <a:p>
            <a:pPr defTabSz="91440">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is clapping his hands</a:t>
            </a:r>
            <a:r>
              <a:rPr lang="en-US" sz="2400" dirty="0" smtClean="0">
                <a:latin typeface="Times New Roman"/>
                <a:ea typeface="Times New Roman"/>
                <a:cs typeface="Times New Roman"/>
              </a:rPr>
              <a:t>.’</a:t>
            </a:r>
          </a:p>
          <a:p>
            <a:pPr defTabSz="91440">
              <a:tabLst>
                <a:tab pos="91440" algn="l"/>
              </a:tabLst>
            </a:pPr>
            <a:endParaRPr lang="en-US" sz="2400" dirty="0">
              <a:effectLst/>
              <a:latin typeface="Times New Roman"/>
              <a:ea typeface="Calibri"/>
              <a:cs typeface="Times New Roman"/>
            </a:endParaRPr>
          </a:p>
          <a:p>
            <a:pPr defTabSz="91440">
              <a:tabLst>
                <a:tab pos="91440" algn="l"/>
              </a:tabLst>
            </a:pPr>
            <a:endParaRPr lang="en-US" sz="2400" dirty="0" smtClean="0">
              <a:latin typeface="Times New Roman"/>
              <a:ea typeface="Calibri"/>
              <a:cs typeface="Times New Roman"/>
            </a:endParaRPr>
          </a:p>
          <a:p>
            <a:pPr defTabSz="91440">
              <a:tabLst>
                <a:tab pos="91440" algn="l"/>
              </a:tabLst>
            </a:pPr>
            <a:endParaRPr lang="en-US" sz="2400" dirty="0">
              <a:effectLst/>
              <a:latin typeface="Times New Roman"/>
              <a:ea typeface="Calibri"/>
              <a:cs typeface="Times New Roman"/>
            </a:endParaRPr>
          </a:p>
          <a:p>
            <a:pPr defTabSz="91440">
              <a:tabLst>
                <a:tab pos="91440" algn="l"/>
              </a:tabLst>
            </a:pPr>
            <a:endParaRPr lang="en-US" sz="2400" dirty="0" smtClean="0">
              <a:latin typeface="Times New Roman"/>
              <a:ea typeface="Calibri"/>
              <a:cs typeface="Times New Roman"/>
            </a:endParaRPr>
          </a:p>
          <a:p>
            <a:pPr defTabSz="91440">
              <a:tabLst>
                <a:tab pos="91440" algn="l"/>
              </a:tabLst>
            </a:pPr>
            <a:endParaRPr lang="en-US" sz="2400" dirty="0">
              <a:effectLst/>
              <a:latin typeface="Times New Roman"/>
              <a:ea typeface="Calibri"/>
              <a:cs typeface="Times New Roman"/>
            </a:endParaRPr>
          </a:p>
          <a:p>
            <a:pPr defTabSz="91440">
              <a:tabLst>
                <a:tab pos="91440" algn="l"/>
              </a:tabLst>
            </a:pPr>
            <a:endParaRPr lang="en-US" sz="2400" dirty="0" smtClean="0">
              <a:latin typeface="Times New Roman"/>
              <a:ea typeface="Calibri"/>
              <a:cs typeface="Times New Roman"/>
            </a:endParaRPr>
          </a:p>
          <a:p>
            <a:pPr defTabSz="91440">
              <a:tabLst>
                <a:tab pos="91440" algn="l"/>
              </a:tabLst>
            </a:pPr>
            <a:endParaRPr lang="en-US" sz="2400" dirty="0">
              <a:effectLst/>
              <a:latin typeface="Times New Roman"/>
              <a:ea typeface="Calibri"/>
              <a:cs typeface="Times New Roman"/>
            </a:endParaRPr>
          </a:p>
        </p:txBody>
      </p:sp>
    </p:spTree>
    <p:extLst>
      <p:ext uri="{BB962C8B-B14F-4D97-AF65-F5344CB8AC3E}">
        <p14:creationId xmlns:p14="http://schemas.microsoft.com/office/powerpoint/2010/main" val="1900779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3	</a:t>
            </a:r>
            <a:r>
              <a:rPr lang="en-US" sz="2400" dirty="0" smtClean="0">
                <a:latin typeface="Times New Roman"/>
                <a:ea typeface="Times New Roman"/>
                <a:cs typeface="Times New Roman"/>
              </a:rPr>
              <a:t>a</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fú-n</a:t>
            </a:r>
            <a:r>
              <a:rPr lang="en-US" sz="2400" i="1" u="sng" dirty="0" err="1"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ùrùkpà</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											</a:t>
            </a:r>
            <a:r>
              <a:rPr lang="en-US" sz="2400" dirty="0">
                <a:latin typeface="Times New Roman"/>
                <a:ea typeface="Times New Roman"/>
                <a:cs typeface="Times New Roman"/>
              </a:rPr>
              <a:t>	</a:t>
            </a:r>
            <a:r>
              <a:rPr lang="en-US" sz="2400" dirty="0" smtClean="0">
                <a:latin typeface="Times New Roman"/>
                <a:ea typeface="Times New Roman"/>
                <a:cs typeface="Times New Roman"/>
              </a:rPr>
              <a:t>derivational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PRP.extinguish</a:t>
            </a:r>
            <a:r>
              <a:rPr lang="en-US" sz="2400" dirty="0" smtClean="0">
                <a:latin typeface="Times New Roman"/>
                <a:ea typeface="Times New Roman"/>
                <a:cs typeface="Times New Roman"/>
              </a:rPr>
              <a:t>-DS</a:t>
            </a:r>
            <a:r>
              <a:rPr lang="en-US" sz="2400" dirty="0">
                <a:latin typeface="Times New Roman"/>
                <a:ea typeface="Times New Roman"/>
                <a:cs typeface="Times New Roman"/>
              </a:rPr>
              <a:t>	</a:t>
            </a:r>
            <a:r>
              <a:rPr lang="en-US" sz="2400" dirty="0" smtClean="0">
                <a:latin typeface="Times New Roman"/>
                <a:ea typeface="Times New Roman"/>
                <a:cs typeface="Times New Roman"/>
              </a:rPr>
              <a:t>	lantern</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woman extinguished / quenched the lantern / the light.’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ùrùkpà</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fún</a:t>
            </a:r>
            <a:r>
              <a:rPr lang="en-US" sz="2400" i="1" u="sng" dirty="0" err="1"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lantern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PRP.extinguish</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lantern got extinguished / quenched.’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fú</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éghó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ísì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PRP.waste</a:t>
            </a:r>
            <a:r>
              <a:rPr lang="en-US" sz="2400" dirty="0">
                <a:latin typeface="Times New Roman"/>
                <a:ea typeface="Times New Roman"/>
                <a:cs typeface="Times New Roman"/>
              </a:rPr>
              <a:t>	</a:t>
            </a:r>
            <a:r>
              <a:rPr lang="en-US" sz="2400" dirty="0" smtClean="0">
                <a:latin typeface="Times New Roman"/>
                <a:ea typeface="Times New Roman"/>
                <a:cs typeface="Times New Roman"/>
              </a:rPr>
              <a:t>		money </a:t>
            </a:r>
            <a:r>
              <a:rPr lang="en-US" sz="2400" dirty="0">
                <a:latin typeface="Times New Roman"/>
                <a:ea typeface="Times New Roman"/>
                <a:cs typeface="Times New Roman"/>
              </a:rPr>
              <a:t>ASS  her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woman wasted her money.’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d</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dirty="0" err="1" smtClean="0">
                <a:latin typeface="Times New Roman"/>
                <a:ea typeface="Times New Roman"/>
                <a:cs typeface="Times New Roman"/>
              </a:rPr>
              <a:t>ìb</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b</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dí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fú</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vbí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ímè</a:t>
            </a:r>
            <a:r>
              <a:rPr lang="en-US" sz="2400" i="1"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cassava</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PAP.waste</a:t>
            </a:r>
            <a:r>
              <a:rPr lang="en-US" sz="2400" dirty="0" smtClean="0">
                <a:latin typeface="Times New Roman"/>
                <a:ea typeface="Times New Roman"/>
                <a:cs typeface="Times New Roman"/>
              </a:rPr>
              <a:t>		</a:t>
            </a:r>
            <a:r>
              <a:rPr lang="en-US" sz="2400" dirty="0">
                <a:latin typeface="Times New Roman"/>
                <a:ea typeface="Times New Roman"/>
                <a:cs typeface="Times New Roman"/>
              </a:rPr>
              <a:t>	CL	</a:t>
            </a:r>
            <a:r>
              <a:rPr lang="en-US" sz="2400" dirty="0" smtClean="0">
                <a:latin typeface="Times New Roman"/>
                <a:ea typeface="Times New Roman"/>
                <a:cs typeface="Times New Roman"/>
              </a:rPr>
              <a:t>	LOC</a:t>
            </a:r>
            <a:r>
              <a:rPr lang="en-US" sz="2400" dirty="0">
                <a:latin typeface="Times New Roman"/>
                <a:ea typeface="Times New Roman"/>
                <a:cs typeface="Times New Roman"/>
              </a:rPr>
              <a:t>	</a:t>
            </a:r>
            <a:r>
              <a:rPr lang="en-US" sz="2400" dirty="0" smtClean="0">
                <a:latin typeface="Times New Roman"/>
                <a:ea typeface="Times New Roman"/>
                <a:cs typeface="Times New Roman"/>
              </a:rPr>
              <a:t>		farm</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cassava wasted on the farm.’</a:t>
            </a:r>
            <a:endParaRPr lang="en-US" sz="2400" dirty="0">
              <a:latin typeface="Times New Roman"/>
              <a:ea typeface="Calibri"/>
              <a:cs typeface="Times New Roman"/>
            </a:endParaRPr>
          </a:p>
          <a:p>
            <a:pPr defTabSz="91440">
              <a:tabLst>
                <a:tab pos="91440" algn="l"/>
              </a:tabLst>
            </a:pPr>
            <a:endParaRPr lang="en-US" sz="2400" dirty="0"/>
          </a:p>
        </p:txBody>
      </p:sp>
    </p:spTree>
    <p:extLst>
      <p:ext uri="{BB962C8B-B14F-4D97-AF65-F5344CB8AC3E}">
        <p14:creationId xmlns:p14="http://schemas.microsoft.com/office/powerpoint/2010/main" val="2175769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lgn="just" defTabSz="91440">
              <a:spcBef>
                <a:spcPts val="0"/>
              </a:spcBef>
              <a:spcAft>
                <a:spcPts val="0"/>
              </a:spcAft>
              <a:buNone/>
              <a:tabLst>
                <a:tab pos="91440" algn="l"/>
              </a:tabLst>
            </a:pPr>
            <a:r>
              <a:rPr lang="en-US" sz="2400" dirty="0">
                <a:latin typeface="Times New Roman"/>
                <a:ea typeface="Times New Roman"/>
                <a:cs typeface="Times New Roman"/>
              </a:rPr>
              <a:t>IV	</a:t>
            </a:r>
            <a:r>
              <a:rPr lang="en-US" sz="2400" dirty="0" smtClean="0">
                <a:latin typeface="Times New Roman"/>
                <a:ea typeface="Times New Roman"/>
                <a:cs typeface="Times New Roman"/>
              </a:rPr>
              <a:t>CONFIRMATORY </a:t>
            </a:r>
            <a:r>
              <a:rPr lang="en-US" sz="2400" dirty="0">
                <a:latin typeface="Times New Roman"/>
                <a:ea typeface="Times New Roman"/>
                <a:cs typeface="Times New Roman"/>
              </a:rPr>
              <a:t>FUNCTION PARTICLE </a:t>
            </a:r>
            <a:r>
              <a:rPr lang="en-US" sz="2400" i="1" dirty="0">
                <a:latin typeface="Times New Roman"/>
                <a:ea typeface="Times New Roman"/>
                <a:cs typeface="Times New Roman"/>
              </a:rPr>
              <a:t>a</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algn="just" defTabSz="91440">
              <a:spcBef>
                <a:spcPts val="0"/>
              </a:spcBef>
              <a:spcAft>
                <a:spcPts val="0"/>
              </a:spcAft>
              <a:buNone/>
              <a:tabLst>
                <a:tab pos="91440" algn="l"/>
              </a:tabLst>
            </a:pPr>
            <a:endParaRPr lang="en-US" sz="2400" dirty="0">
              <a:latin typeface="Times New Roman"/>
              <a:ea typeface="Times New Roman"/>
              <a:cs typeface="Times New Roman"/>
            </a:endParaRPr>
          </a:p>
          <a:p>
            <a:pPr marL="0" marR="0" indent="0" algn="just" defTabSz="91440">
              <a:spcBef>
                <a:spcPts val="0"/>
              </a:spcBef>
              <a:spcAft>
                <a:spcPts val="0"/>
              </a:spcAft>
              <a:buNone/>
              <a:tabLst>
                <a:tab pos="91440" algn="l"/>
              </a:tabLst>
            </a:pPr>
            <a:r>
              <a:rPr lang="en-US" sz="2400" dirty="0" smtClean="0">
                <a:latin typeface="Times New Roman"/>
                <a:ea typeface="Times New Roman"/>
                <a:cs typeface="Times New Roman"/>
              </a:rPr>
              <a:t>Transitive </a:t>
            </a:r>
            <a:r>
              <a:rPr lang="en-US" sz="2400" dirty="0">
                <a:latin typeface="Times New Roman"/>
                <a:ea typeface="Times New Roman"/>
                <a:cs typeface="Times New Roman"/>
              </a:rPr>
              <a:t>(some Intransitive)			 </a:t>
            </a:r>
            <a:endParaRPr lang="en-US" sz="2400" dirty="0">
              <a:latin typeface="Times New Roman"/>
              <a:ea typeface="Calibri"/>
              <a:cs typeface="Times New Roman"/>
            </a:endParaRPr>
          </a:p>
          <a:p>
            <a:pPr marL="0" marR="0" indent="0" algn="just"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lvl="0" indent="0" algn="just" defTabSz="91440">
              <a:spcBef>
                <a:spcPts val="0"/>
              </a:spcBef>
              <a:buNone/>
              <a:tabLst>
                <a:tab pos="91440" algn="l"/>
              </a:tabLst>
            </a:pPr>
            <a:r>
              <a:rPr lang="en-US" sz="2400" dirty="0">
                <a:solidFill>
                  <a:prstClr val="black"/>
                </a:solidFill>
                <a:latin typeface="Times New Roman"/>
                <a:ea typeface="Times New Roman"/>
                <a:cs typeface="Times New Roman"/>
              </a:rPr>
              <a:t>1	a.	</a:t>
            </a:r>
            <a:r>
              <a:rPr lang="en-US" sz="2400" dirty="0" smtClean="0">
                <a:solidFill>
                  <a:prstClr val="black"/>
                </a:solidFill>
                <a:latin typeface="Times New Roman"/>
                <a:ea typeface="Times New Roman"/>
                <a:cs typeface="Times New Roman"/>
              </a:rPr>
              <a:t>	</a:t>
            </a:r>
            <a:r>
              <a:rPr lang="en-US" sz="2400" i="1" u="sng" dirty="0" err="1" smtClean="0">
                <a:solidFill>
                  <a:prstClr val="black"/>
                </a:solidFill>
                <a:latin typeface="Times New Roman"/>
                <a:ea typeface="Times New Roman"/>
                <a:cs typeface="Times New Roman"/>
              </a:rPr>
              <a:t>ó</a:t>
            </a:r>
            <a:r>
              <a:rPr lang="en-US" sz="2400" i="1" dirty="0" err="1" smtClean="0">
                <a:solidFill>
                  <a:prstClr val="black"/>
                </a:solidFill>
                <a:latin typeface="Times New Roman"/>
                <a:ea typeface="Times New Roman"/>
                <a:cs typeface="Times New Roman"/>
              </a:rPr>
              <a:t>lì</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òkpòsò</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ánm</a:t>
            </a:r>
            <a:r>
              <a:rPr lang="en-US" sz="2400" i="1" u="sng" dirty="0" err="1" smtClean="0">
                <a:solidFill>
                  <a:prstClr val="black"/>
                </a:solidFill>
                <a:latin typeface="Times New Roman"/>
                <a:ea typeface="Times New Roman"/>
                <a:cs typeface="Times New Roman"/>
              </a:rPr>
              <a:t>é</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u="sng" dirty="0" err="1" smtClean="0">
                <a:solidFill>
                  <a:prstClr val="black"/>
                </a:solidFill>
                <a:latin typeface="Times New Roman"/>
                <a:ea typeface="Times New Roman"/>
                <a:cs typeface="Times New Roman"/>
              </a:rPr>
              <a:t>ó</a:t>
            </a:r>
            <a:r>
              <a:rPr lang="en-US" sz="2400" i="1" dirty="0" err="1" smtClean="0">
                <a:solidFill>
                  <a:prstClr val="black"/>
                </a:solidFill>
                <a:latin typeface="Times New Roman"/>
                <a:ea typeface="Times New Roman"/>
                <a:cs typeface="Times New Roman"/>
              </a:rPr>
              <a:t>í</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étò</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á</a:t>
            </a:r>
            <a:r>
              <a:rPr lang="en-US" sz="2400" i="1" dirty="0">
                <a:solidFill>
                  <a:prstClr val="black"/>
                </a:solidFill>
                <a:latin typeface="Times New Roman"/>
                <a:ea typeface="Times New Roman"/>
                <a:cs typeface="Times New Roman"/>
              </a:rPr>
              <a:t>.</a:t>
            </a: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confirmatory </a:t>
            </a:r>
            <a:endParaRPr lang="en-US" sz="2400" dirty="0">
              <a:solidFill>
                <a:prstClr val="black"/>
              </a:solidFill>
              <a:latin typeface="Times New Roman"/>
              <a:ea typeface="Calibri"/>
              <a:cs typeface="Times New Roman"/>
            </a:endParaRPr>
          </a:p>
          <a:p>
            <a:pPr marL="0" lvl="0" indent="0" algn="just" defTabSz="91440">
              <a:spcBef>
                <a:spcPts val="0"/>
              </a:spcBef>
              <a:buNone/>
              <a:tabLst>
                <a:tab pos="91440" algn="l"/>
              </a:tabLst>
            </a:pP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the</a:t>
            </a: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woman		</a:t>
            </a:r>
            <a:r>
              <a:rPr lang="en-US" sz="2400" dirty="0">
                <a:solidFill>
                  <a:prstClr val="black"/>
                </a:solidFill>
                <a:latin typeface="Times New Roman"/>
                <a:ea typeface="Times New Roman"/>
                <a:cs typeface="Times New Roman"/>
              </a:rPr>
              <a:t>	</a:t>
            </a:r>
            <a:r>
              <a:rPr lang="en-US" sz="2400" dirty="0" err="1" smtClean="0">
                <a:solidFill>
                  <a:prstClr val="black"/>
                </a:solidFill>
                <a:latin typeface="Times New Roman"/>
                <a:ea typeface="Times New Roman"/>
                <a:cs typeface="Times New Roman"/>
              </a:rPr>
              <a:t>PRP.scrape</a:t>
            </a:r>
            <a:r>
              <a:rPr lang="en-US" sz="2400" dirty="0" smtClean="0">
                <a:solidFill>
                  <a:prstClr val="black"/>
                </a:solidFill>
                <a:latin typeface="Times New Roman"/>
                <a:ea typeface="Times New Roman"/>
                <a:cs typeface="Times New Roman"/>
              </a:rPr>
              <a:t>		</a:t>
            </a:r>
            <a:r>
              <a:rPr lang="en-US" sz="2400" dirty="0">
                <a:solidFill>
                  <a:prstClr val="black"/>
                </a:solidFill>
                <a:latin typeface="Times New Roman"/>
                <a:ea typeface="Times New Roman"/>
                <a:cs typeface="Times New Roman"/>
              </a:rPr>
              <a:t>	his	</a:t>
            </a:r>
            <a:r>
              <a:rPr lang="en-US" sz="2400" dirty="0" smtClean="0">
                <a:solidFill>
                  <a:prstClr val="black"/>
                </a:solidFill>
                <a:latin typeface="Times New Roman"/>
                <a:ea typeface="Times New Roman"/>
                <a:cs typeface="Times New Roman"/>
              </a:rPr>
              <a:t>		hair</a:t>
            </a: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AN</a:t>
            </a:r>
            <a:endParaRPr lang="en-US" sz="2400" dirty="0">
              <a:solidFill>
                <a:prstClr val="black"/>
              </a:solidFill>
              <a:latin typeface="Times New Roman"/>
              <a:ea typeface="Calibri"/>
              <a:cs typeface="Times New Roman"/>
            </a:endParaRPr>
          </a:p>
          <a:p>
            <a:pPr marL="0" lvl="0" indent="0" algn="just" defTabSz="91440">
              <a:spcBef>
                <a:spcPts val="0"/>
              </a:spcBef>
              <a:buNone/>
              <a:tabLst>
                <a:tab pos="91440" algn="l"/>
              </a:tabLst>
            </a:pP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a:t>
            </a:r>
            <a:r>
              <a:rPr lang="en-US" sz="2400" dirty="0">
                <a:solidFill>
                  <a:prstClr val="black"/>
                </a:solidFill>
                <a:latin typeface="Times New Roman"/>
                <a:ea typeface="Times New Roman"/>
                <a:cs typeface="Times New Roman"/>
              </a:rPr>
              <a:t>The woman scraped his hair off.’</a:t>
            </a:r>
            <a:endParaRPr lang="en-US" sz="2400" dirty="0">
              <a:solidFill>
                <a:prstClr val="black"/>
              </a:solidFill>
              <a:latin typeface="Times New Roman"/>
              <a:ea typeface="Calibri"/>
              <a:cs typeface="Times New Roman"/>
            </a:endParaRPr>
          </a:p>
          <a:p>
            <a:pPr marL="0" lvl="0" indent="0" algn="just" defTabSz="91440">
              <a:spcBef>
                <a:spcPts val="0"/>
              </a:spcBef>
              <a:buNone/>
              <a:tabLst>
                <a:tab pos="91440" algn="l"/>
              </a:tabLst>
            </a:pPr>
            <a:r>
              <a:rPr lang="en-US" sz="2400" dirty="0" smtClean="0">
                <a:solidFill>
                  <a:prstClr val="black"/>
                </a:solidFill>
                <a:latin typeface="Times New Roman"/>
                <a:ea typeface="Times New Roman"/>
                <a:cs typeface="Times New Roman"/>
              </a:rPr>
              <a:t>		b.	</a:t>
            </a:r>
            <a:r>
              <a:rPr lang="en-US" sz="2400" dirty="0">
                <a:solidFill>
                  <a:prstClr val="black"/>
                </a:solidFill>
                <a:latin typeface="Times New Roman"/>
                <a:ea typeface="Times New Roman"/>
                <a:cs typeface="Times New Roman"/>
              </a:rPr>
              <a:t>	</a:t>
            </a:r>
            <a:r>
              <a:rPr lang="en-US" sz="2400" i="1" u="sng" dirty="0" err="1">
                <a:solidFill>
                  <a:prstClr val="black"/>
                </a:solidFill>
                <a:latin typeface="Times New Roman"/>
                <a:ea typeface="Times New Roman"/>
                <a:cs typeface="Times New Roman"/>
              </a:rPr>
              <a:t>ó</a:t>
            </a:r>
            <a:r>
              <a:rPr lang="en-US" sz="2400" i="1" dirty="0" err="1">
                <a:solidFill>
                  <a:prstClr val="black"/>
                </a:solidFill>
                <a:latin typeface="Times New Roman"/>
                <a:ea typeface="Times New Roman"/>
                <a:cs typeface="Times New Roman"/>
              </a:rPr>
              <a:t>lì</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òkpòsò</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u="sng" dirty="0" smtClean="0">
                <a:solidFill>
                  <a:prstClr val="black"/>
                </a:solidFill>
                <a:latin typeface="Times New Roman"/>
                <a:ea typeface="Times New Roman"/>
                <a:cs typeface="Times New Roman"/>
              </a:rPr>
              <a:t>ò</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u="sng" dirty="0" smtClean="0">
                <a:solidFill>
                  <a:prstClr val="black"/>
                </a:solidFill>
                <a:latin typeface="Times New Roman"/>
                <a:ea typeface="Times New Roman"/>
                <a:cs typeface="Times New Roman"/>
              </a:rPr>
              <a:t>ó</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ànm</a:t>
            </a:r>
            <a:r>
              <a:rPr lang="en-US" sz="2400" i="1" u="sng" dirty="0" err="1" smtClean="0">
                <a:solidFill>
                  <a:prstClr val="black"/>
                </a:solidFill>
                <a:latin typeface="Times New Roman"/>
                <a:ea typeface="Times New Roman"/>
                <a:cs typeface="Times New Roman"/>
              </a:rPr>
              <a:t>è</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u="sng" dirty="0" err="1" smtClean="0">
                <a:solidFill>
                  <a:prstClr val="black"/>
                </a:solidFill>
                <a:latin typeface="Times New Roman"/>
                <a:ea typeface="Times New Roman"/>
                <a:cs typeface="Times New Roman"/>
              </a:rPr>
              <a:t>ó</a:t>
            </a:r>
            <a:r>
              <a:rPr lang="en-US" sz="2400" i="1" dirty="0" err="1" smtClean="0">
                <a:solidFill>
                  <a:prstClr val="black"/>
                </a:solidFill>
                <a:latin typeface="Times New Roman"/>
                <a:ea typeface="Times New Roman"/>
                <a:cs typeface="Times New Roman"/>
              </a:rPr>
              <a:t>í</a:t>
            </a:r>
            <a:r>
              <a:rPr lang="en-US" sz="2400" i="1" dirty="0">
                <a:solidFill>
                  <a:prstClr val="black"/>
                </a:solidFill>
                <a:latin typeface="Times New Roman"/>
                <a:ea typeface="Times New Roman"/>
                <a:cs typeface="Times New Roman"/>
              </a:rPr>
              <a:t>	</a:t>
            </a:r>
            <a:r>
              <a:rPr lang="en-US" sz="2400" i="1" dirty="0" smtClean="0">
                <a:solidFill>
                  <a:prstClr val="black"/>
                </a:solidFill>
                <a:latin typeface="Times New Roman"/>
                <a:ea typeface="Times New Roman"/>
                <a:cs typeface="Times New Roman"/>
              </a:rPr>
              <a:t>		</a:t>
            </a:r>
            <a:r>
              <a:rPr lang="en-US" sz="2400" i="1" dirty="0" err="1" smtClean="0">
                <a:solidFill>
                  <a:prstClr val="black"/>
                </a:solidFill>
                <a:latin typeface="Times New Roman"/>
                <a:ea typeface="Times New Roman"/>
                <a:cs typeface="Times New Roman"/>
              </a:rPr>
              <a:t>étò</a:t>
            </a:r>
            <a:r>
              <a:rPr lang="en-US" sz="2400" i="1" dirty="0">
                <a:solidFill>
                  <a:prstClr val="black"/>
                </a:solidFill>
                <a:latin typeface="Times New Roman"/>
                <a:ea typeface="Times New Roman"/>
                <a:cs typeface="Times New Roman"/>
              </a:rPr>
              <a:t>.</a:t>
            </a:r>
            <a:endParaRPr lang="en-US" sz="2400" dirty="0">
              <a:solidFill>
                <a:prstClr val="black"/>
              </a:solidFill>
              <a:latin typeface="Times New Roman"/>
              <a:ea typeface="Calibri"/>
              <a:cs typeface="Times New Roman"/>
            </a:endParaRPr>
          </a:p>
          <a:p>
            <a:pPr marL="0" lvl="0" indent="0" algn="just" defTabSz="91440">
              <a:spcBef>
                <a:spcPts val="0"/>
              </a:spcBef>
              <a:buNone/>
              <a:tabLst>
                <a:tab pos="91440" algn="l"/>
              </a:tabLst>
            </a:pP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the</a:t>
            </a: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woman</a:t>
            </a:r>
            <a:r>
              <a:rPr lang="en-US" sz="2400" dirty="0">
                <a:solidFill>
                  <a:prstClr val="black"/>
                </a:solidFill>
                <a:latin typeface="Times New Roman"/>
                <a:ea typeface="Times New Roman"/>
                <a:cs typeface="Times New Roman"/>
              </a:rPr>
              <a:t>		SC	C	</a:t>
            </a:r>
            <a:r>
              <a:rPr lang="en-US" sz="2400" dirty="0" smtClean="0">
                <a:solidFill>
                  <a:prstClr val="black"/>
                </a:solidFill>
                <a:latin typeface="Times New Roman"/>
                <a:ea typeface="Times New Roman"/>
                <a:cs typeface="Times New Roman"/>
              </a:rPr>
              <a:t>		scrape	</a:t>
            </a:r>
            <a:r>
              <a:rPr lang="en-US" sz="2400" dirty="0">
                <a:solidFill>
                  <a:prstClr val="black"/>
                </a:solidFill>
                <a:latin typeface="Times New Roman"/>
                <a:ea typeface="Times New Roman"/>
                <a:cs typeface="Times New Roman"/>
              </a:rPr>
              <a:t>	his		hair</a:t>
            </a:r>
            <a:endParaRPr lang="en-US" sz="2400" dirty="0">
              <a:solidFill>
                <a:prstClr val="black"/>
              </a:solidFill>
              <a:latin typeface="Times New Roman"/>
              <a:ea typeface="Calibri"/>
              <a:cs typeface="Times New Roman"/>
            </a:endParaRPr>
          </a:p>
          <a:p>
            <a:pPr marL="0" lvl="0" indent="0" algn="just" defTabSz="91440">
              <a:spcBef>
                <a:spcPts val="0"/>
              </a:spcBef>
              <a:buNone/>
              <a:tabLst>
                <a:tab pos="91440" algn="l"/>
              </a:tabLst>
            </a:pPr>
            <a:r>
              <a:rPr lang="en-US" sz="2400" dirty="0">
                <a:solidFill>
                  <a:prstClr val="black"/>
                </a:solidFill>
                <a:latin typeface="Times New Roman"/>
                <a:ea typeface="Times New Roman"/>
                <a:cs typeface="Times New Roman"/>
              </a:rPr>
              <a:t>	</a:t>
            </a:r>
            <a:r>
              <a:rPr lang="en-US" sz="2400" dirty="0" smtClean="0">
                <a:solidFill>
                  <a:prstClr val="black"/>
                </a:solidFill>
                <a:latin typeface="Times New Roman"/>
                <a:ea typeface="Times New Roman"/>
                <a:cs typeface="Times New Roman"/>
              </a:rPr>
              <a:t>					‘</a:t>
            </a:r>
            <a:r>
              <a:rPr lang="en-US" sz="2400" dirty="0">
                <a:solidFill>
                  <a:prstClr val="black"/>
                </a:solidFill>
                <a:latin typeface="Times New Roman"/>
                <a:ea typeface="Times New Roman"/>
                <a:cs typeface="Times New Roman"/>
              </a:rPr>
              <a:t>The woman is scraping his hair.’</a:t>
            </a:r>
            <a:endParaRPr lang="en-US" sz="2400" dirty="0">
              <a:solidFill>
                <a:prstClr val="black"/>
              </a:solidFill>
              <a:latin typeface="Times New Roman"/>
              <a:ea typeface="Calibri"/>
              <a:cs typeface="Times New Roman"/>
            </a:endParaRPr>
          </a:p>
          <a:p>
            <a:pPr marL="0" indent="0" defTabSz="91440">
              <a:buNone/>
              <a:tabLst>
                <a:tab pos="91440" algn="l"/>
              </a:tabLst>
            </a:pPr>
            <a:endParaRPr lang="en-US" sz="2400" dirty="0"/>
          </a:p>
        </p:txBody>
      </p:sp>
    </p:spTree>
    <p:extLst>
      <p:ext uri="{BB962C8B-B14F-4D97-AF65-F5344CB8AC3E}">
        <p14:creationId xmlns:p14="http://schemas.microsoft.com/office/powerpoint/2010/main" val="3798662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457200" marR="0" indent="-457200" defTabSz="91440">
              <a:spcBef>
                <a:spcPts val="0"/>
              </a:spcBef>
              <a:spcAft>
                <a:spcPts val="0"/>
              </a:spcAft>
              <a:buAutoNum type="arabicPlain" startAt="2"/>
              <a:tabLst>
                <a:tab pos="91440" algn="l"/>
              </a:tabLst>
            </a:pPr>
            <a:r>
              <a:rPr lang="en-US" sz="2400" dirty="0" smtClean="0">
                <a:latin typeface="Times New Roman"/>
                <a:ea typeface="Times New Roman"/>
                <a:cs typeface="Times New Roman"/>
              </a:rPr>
              <a:t>a.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ògò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confirmatory</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PRP.burn</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bush</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man burned up the bush.’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tòò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ògò</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SC	</a:t>
            </a:r>
            <a:r>
              <a:rPr lang="en-US" sz="2400" dirty="0" smtClean="0">
                <a:latin typeface="Times New Roman"/>
                <a:ea typeface="Times New Roman"/>
                <a:cs typeface="Times New Roman"/>
              </a:rPr>
              <a:t>C		</a:t>
            </a:r>
            <a:r>
              <a:rPr lang="en-US" sz="2400" dirty="0">
                <a:latin typeface="Times New Roman"/>
                <a:ea typeface="Times New Roman"/>
                <a:cs typeface="Times New Roman"/>
              </a:rPr>
              <a:t>	burn		the	</a:t>
            </a:r>
            <a:r>
              <a:rPr lang="en-US" sz="2400" dirty="0" smtClean="0">
                <a:latin typeface="Times New Roman"/>
                <a:ea typeface="Times New Roman"/>
                <a:cs typeface="Times New Roman"/>
              </a:rPr>
              <a:t>	bush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woman is burning the bush.’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ògò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bush</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PRP.burn</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bush burned up.’</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d</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ògò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tòó</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	bush	</a:t>
            </a:r>
            <a:r>
              <a:rPr lang="en-US" sz="2400" dirty="0" smtClean="0">
                <a:latin typeface="Times New Roman"/>
                <a:ea typeface="Times New Roman"/>
                <a:cs typeface="Times New Roman"/>
              </a:rPr>
              <a:t>	SC</a:t>
            </a:r>
            <a:r>
              <a:rPr lang="en-US" sz="2400" dirty="0">
                <a:latin typeface="Times New Roman"/>
                <a:ea typeface="Times New Roman"/>
                <a:cs typeface="Times New Roman"/>
              </a:rPr>
              <a:t>	</a:t>
            </a: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burn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bush is burning.’</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1285492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3	</a:t>
            </a:r>
            <a:r>
              <a:rPr lang="en-US" sz="2400" dirty="0" smtClean="0">
                <a:latin typeface="Times New Roman"/>
                <a:ea typeface="Times New Roman"/>
                <a:cs typeface="Times New Roman"/>
              </a:rPr>
              <a:t>a.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vbékhán</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kpé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òkpàn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										</a:t>
            </a:r>
            <a:r>
              <a:rPr lang="en-US" sz="2400" dirty="0">
                <a:latin typeface="Times New Roman"/>
                <a:ea typeface="Times New Roman"/>
                <a:cs typeface="Times New Roman"/>
              </a:rPr>
              <a:t>	</a:t>
            </a:r>
            <a:r>
              <a:rPr lang="en-US" sz="2400" dirty="0" smtClean="0">
                <a:latin typeface="Times New Roman"/>
                <a:ea typeface="Times New Roman"/>
                <a:cs typeface="Times New Roman"/>
              </a:rPr>
              <a:t>confirmatory</a:t>
            </a: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youth</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PAP.wash</a:t>
            </a:r>
            <a:r>
              <a:rPr lang="en-US" sz="2400" dirty="0">
                <a:latin typeface="Times New Roman"/>
                <a:ea typeface="Times New Roman"/>
                <a:cs typeface="Times New Roman"/>
              </a:rPr>
              <a:t>		the	gourd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youth washed off the gourd.’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vbékhán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kpé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òkpàn</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youth</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PAP.wash</a:t>
            </a:r>
            <a:r>
              <a:rPr lang="en-US" sz="2400" dirty="0">
                <a:latin typeface="Times New Roman"/>
                <a:ea typeface="Times New Roman"/>
                <a:cs typeface="Times New Roman"/>
              </a:rPr>
              <a:t>		the	</a:t>
            </a:r>
            <a:r>
              <a:rPr lang="en-US" sz="2400" dirty="0" smtClean="0">
                <a:latin typeface="Times New Roman"/>
                <a:ea typeface="Times New Roman"/>
                <a:cs typeface="Times New Roman"/>
              </a:rPr>
              <a:t>	gourd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youth washed the gourd.’</a:t>
            </a:r>
            <a:endParaRPr lang="en-US" sz="2400" dirty="0">
              <a:latin typeface="Times New Roman"/>
              <a:ea typeface="Calibri"/>
              <a:cs typeface="Times New Roman"/>
            </a:endParaRPr>
          </a:p>
          <a:p>
            <a:pPr marL="0" marR="0" indent="0" algn="just"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4	</a:t>
            </a:r>
            <a:r>
              <a:rPr lang="en-US" sz="2400" dirty="0" smtClean="0">
                <a:latin typeface="Times New Roman"/>
                <a:ea typeface="Times New Roman"/>
                <a:cs typeface="Times New Roman"/>
              </a:rPr>
              <a:t>a</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h</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  																 </a:t>
            </a:r>
            <a:r>
              <a:rPr lang="en-US" sz="2400" dirty="0" smtClean="0">
                <a:latin typeface="Times New Roman"/>
                <a:ea typeface="Times New Roman"/>
                <a:cs typeface="Times New Roman"/>
              </a:rPr>
              <a:t>confirmatory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woman		</a:t>
            </a:r>
            <a:r>
              <a:rPr lang="en-US" sz="2400" dirty="0" err="1">
                <a:latin typeface="Times New Roman"/>
                <a:ea typeface="Times New Roman"/>
                <a:cs typeface="Times New Roman"/>
              </a:rPr>
              <a:t>PRP.wash</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cloth</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woman washed off the </a:t>
            </a:r>
            <a:r>
              <a:rPr lang="en-US" sz="2400" dirty="0" smtClean="0">
                <a:latin typeface="Times New Roman"/>
                <a:ea typeface="Times New Roman"/>
                <a:cs typeface="Times New Roman"/>
              </a:rPr>
              <a:t>cloth.’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h</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PRP.wash</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cloth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woman washed the cloth</a:t>
            </a:r>
            <a:r>
              <a:rPr lang="en-US" sz="2400" dirty="0" smtClean="0">
                <a:latin typeface="Times New Roman"/>
                <a:ea typeface="Times New Roman"/>
                <a:cs typeface="Times New Roman"/>
              </a:rPr>
              <a:t>.’</a:t>
            </a:r>
            <a:endParaRPr lang="en-US" sz="2400" dirty="0">
              <a:latin typeface="Times New Roman"/>
              <a:ea typeface="Times New Roman"/>
            </a:endParaRPr>
          </a:p>
          <a:p>
            <a:pPr marL="0" marR="0" indent="0" defTabSz="91440">
              <a:spcBef>
                <a:spcPts val="0"/>
              </a:spcBef>
              <a:spcAft>
                <a:spcPts val="0"/>
              </a:spcAft>
              <a:buNone/>
              <a:tabLst>
                <a:tab pos="91440" algn="l"/>
              </a:tabLst>
            </a:pPr>
            <a:endParaRPr lang="en-US" sz="2400" dirty="0">
              <a:latin typeface="Times New Roman"/>
              <a:ea typeface="Calibri"/>
              <a:cs typeface="Times New Roman"/>
            </a:endParaRPr>
          </a:p>
        </p:txBody>
      </p:sp>
    </p:spTree>
    <p:extLst>
      <p:ext uri="{BB962C8B-B14F-4D97-AF65-F5344CB8AC3E}">
        <p14:creationId xmlns:p14="http://schemas.microsoft.com/office/powerpoint/2010/main" val="485117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marR="0" indent="0" algn="just" defTabSz="91440">
              <a:spcBef>
                <a:spcPts val="0"/>
              </a:spcBef>
              <a:spcAft>
                <a:spcPts val="0"/>
              </a:spcAft>
              <a:buNone/>
              <a:tabLst>
                <a:tab pos="91440" algn="l"/>
              </a:tabLst>
            </a:pPr>
            <a:r>
              <a:rPr lang="en-US" sz="2400" dirty="0" smtClean="0">
                <a:latin typeface="Times New Roman"/>
                <a:ea typeface="Times New Roman"/>
                <a:cs typeface="Times New Roman"/>
              </a:rPr>
              <a:t>5</a:t>
            </a:r>
            <a:r>
              <a:rPr lang="en-US" sz="2400" dirty="0">
                <a:latin typeface="Times New Roman"/>
                <a:ea typeface="Times New Roman"/>
                <a:cs typeface="Times New Roman"/>
              </a:rPr>
              <a:t>	</a:t>
            </a:r>
            <a:r>
              <a:rPr lang="en-US" sz="2400" dirty="0" smtClean="0">
                <a:latin typeface="Times New Roman"/>
                <a:ea typeface="Times New Roman"/>
                <a:cs typeface="Times New Roman"/>
              </a:rPr>
              <a:t>a.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híán</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dirty="0" smtClean="0">
                <a:latin typeface="Times New Roman"/>
                <a:ea typeface="Times New Roman"/>
                <a:cs typeface="Times New Roman"/>
              </a:rPr>
              <a:t> 																				confirmatory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	man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PRP.cut</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rope</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cut the rope off.’</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híán</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úì</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PRP.cut</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rope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man cut the rope.’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1043204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6</a:t>
            </a:r>
            <a:r>
              <a:rPr lang="en-US" sz="2400" dirty="0">
                <a:latin typeface="Times New Roman"/>
                <a:ea typeface="Times New Roman"/>
                <a:cs typeface="Times New Roman"/>
              </a:rPr>
              <a:t>	</a:t>
            </a:r>
            <a:r>
              <a:rPr lang="en-US" sz="2400" dirty="0" smtClean="0">
                <a:latin typeface="Times New Roman"/>
                <a:ea typeface="Times New Roman"/>
                <a:cs typeface="Times New Roman"/>
              </a:rPr>
              <a:t>	a</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dirty="0" err="1" smtClean="0">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gú</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gh</a:t>
            </a:r>
            <a:r>
              <a:rPr lang="en-US" sz="2400" i="1" u="sng" dirty="0" err="1"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úkpóràn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confirmatory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PRP.break</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stick</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broke the stick into disjointed pieces.’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dirty="0" err="1" smtClean="0">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gú</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gh</a:t>
            </a:r>
            <a:r>
              <a:rPr lang="en-US" sz="2400" i="1" u="sng" dirty="0" err="1"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úkpóràn</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PRP.break</a:t>
            </a:r>
            <a:r>
              <a:rPr lang="en-US" sz="2400" dirty="0" smtClean="0">
                <a:latin typeface="Times New Roman"/>
                <a:ea typeface="Times New Roman"/>
                <a:cs typeface="Times New Roman"/>
              </a:rPr>
              <a:t>		</a:t>
            </a:r>
            <a:r>
              <a:rPr lang="en-US" sz="2400" dirty="0">
                <a:latin typeface="Times New Roman"/>
                <a:ea typeface="Times New Roman"/>
                <a:cs typeface="Times New Roman"/>
              </a:rPr>
              <a:t>	the	</a:t>
            </a:r>
            <a:r>
              <a:rPr lang="en-US" sz="2400" dirty="0" smtClean="0">
                <a:latin typeface="Times New Roman"/>
                <a:ea typeface="Times New Roman"/>
                <a:cs typeface="Times New Roman"/>
              </a:rPr>
              <a:t>	stick</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broke the stick</a:t>
            </a:r>
            <a:r>
              <a:rPr lang="en-US" sz="2400" dirty="0" smtClean="0">
                <a:latin typeface="Times New Roman"/>
                <a:ea typeface="Times New Roman"/>
                <a:cs typeface="Times New Roman"/>
              </a:rPr>
              <a:t>.’</a:t>
            </a: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úkpóràn</a:t>
            </a:r>
            <a:r>
              <a:rPr lang="en-US" sz="2400" i="1" dirty="0">
                <a:latin typeface="Times New Roman"/>
                <a:ea typeface="Times New Roman"/>
                <a:cs typeface="Times New Roman"/>
              </a:rPr>
              <a:t>		</a:t>
            </a:r>
            <a:r>
              <a:rPr lang="en-US" sz="2400" i="1" dirty="0" err="1">
                <a:latin typeface="Times New Roman"/>
                <a:ea typeface="Times New Roman"/>
                <a:cs typeface="Times New Roman"/>
              </a:rPr>
              <a:t>gú</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gh</a:t>
            </a:r>
            <a:r>
              <a:rPr lang="en-US" sz="2400" i="1" u="sng" dirty="0" err="1">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stick</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PRP.break</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stick broke into disjointed pieces.’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d</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úkpóràn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a:latin typeface="Times New Roman"/>
                <a:ea typeface="Times New Roman"/>
                <a:cs typeface="Times New Roman"/>
              </a:rPr>
              <a:t>gú</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gh</a:t>
            </a:r>
            <a:r>
              <a:rPr lang="en-US" sz="2400" i="1" u="sng" dirty="0" err="1">
                <a:latin typeface="Times New Roman"/>
                <a:ea typeface="Times New Roman"/>
                <a:cs typeface="Times New Roman"/>
              </a:rPr>
              <a:t>ó</a:t>
            </a:r>
            <a:r>
              <a:rPr lang="en-US" sz="2400" i="1" dirty="0">
                <a:latin typeface="Times New Roman"/>
                <a:ea typeface="Times New Roman"/>
                <a:cs typeface="Times New Roman"/>
              </a:rPr>
              <a:t>-ì.</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	stick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PRP.break</a:t>
            </a:r>
            <a:r>
              <a:rPr lang="en-US" sz="2400" dirty="0" smtClean="0">
                <a:latin typeface="Times New Roman"/>
                <a:ea typeface="Times New Roman"/>
                <a:cs typeface="Times New Roman"/>
              </a:rPr>
              <a:t>-F</a:t>
            </a:r>
            <a:endParaRPr lang="en-US" sz="2400" dirty="0">
              <a:latin typeface="Times New Roman"/>
              <a:ea typeface="Calibri"/>
              <a:cs typeface="Times New Roman"/>
            </a:endParaRPr>
          </a:p>
          <a:p>
            <a:pPr marL="0" marR="0" indent="0" algn="just"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stick broke.’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3028082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IV	</a:t>
            </a:r>
            <a:r>
              <a:rPr lang="en-US" sz="2400" dirty="0" smtClean="0">
                <a:latin typeface="Times New Roman"/>
                <a:ea typeface="Calibri"/>
                <a:cs typeface="Times New Roman"/>
              </a:rPr>
              <a:t>CHANGE </a:t>
            </a:r>
            <a:r>
              <a:rPr lang="en-US" sz="2400" dirty="0">
                <a:latin typeface="Times New Roman"/>
                <a:ea typeface="Calibri"/>
                <a:cs typeface="Times New Roman"/>
              </a:rPr>
              <a:t>OF STATE 	</a:t>
            </a:r>
            <a:endParaRPr lang="en-US" sz="2400" dirty="0" smtClean="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r>
              <a:rPr lang="en-US" sz="2400" dirty="0" smtClean="0">
                <a:latin typeface="Times New Roman"/>
                <a:ea typeface="Calibri"/>
                <a:cs typeface="Times New Roman"/>
              </a:rPr>
              <a:t>PARTICLE </a:t>
            </a:r>
            <a:r>
              <a:rPr lang="en-US" sz="2400" i="1" dirty="0">
                <a:latin typeface="Times New Roman"/>
                <a:ea typeface="Calibri"/>
                <a:cs typeface="Times New Roman"/>
              </a:rPr>
              <a:t>re</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r>
              <a:rPr lang="en-US" sz="2400" dirty="0" smtClean="0">
                <a:latin typeface="Times New Roman"/>
                <a:ea typeface="Calibri"/>
                <a:cs typeface="Times New Roman"/>
              </a:rPr>
              <a:t>Intransitive</a:t>
            </a:r>
            <a:r>
              <a:rPr lang="en-US" sz="2400" dirty="0">
                <a:latin typeface="Times New Roman"/>
                <a:ea typeface="Calibri"/>
                <a:cs typeface="Times New Roman"/>
              </a:rPr>
              <a:t>	</a:t>
            </a:r>
            <a:r>
              <a:rPr lang="en-US" sz="2400" dirty="0" smtClean="0">
                <a:latin typeface="Times New Roman"/>
                <a:ea typeface="Calibri"/>
                <a:cs typeface="Times New Roman"/>
              </a:rPr>
              <a:t>(</a:t>
            </a:r>
            <a:r>
              <a:rPr lang="en-US" sz="2400" dirty="0">
                <a:latin typeface="Times New Roman"/>
                <a:ea typeface="Calibri"/>
                <a:cs typeface="Times New Roman"/>
              </a:rPr>
              <a:t>incremental change)</a:t>
            </a:r>
          </a:p>
          <a:p>
            <a:pPr marL="0" marR="0" indent="0" defTabSz="91440">
              <a:spcBef>
                <a:spcPts val="0"/>
              </a:spcBef>
              <a:spcAft>
                <a:spcPts val="0"/>
              </a:spcAft>
              <a:buNone/>
              <a:tabLst>
                <a:tab pos="91440" algn="l"/>
              </a:tabLst>
            </a:pPr>
            <a:r>
              <a:rPr lang="en-US" sz="2400" dirty="0">
                <a:latin typeface="Times New Roman"/>
                <a:ea typeface="Calibri"/>
                <a:cs typeface="Times New Roman"/>
              </a:rPr>
              <a:t> </a:t>
            </a:r>
          </a:p>
          <a:p>
            <a:pPr marL="0" marR="0" indent="0" defTabSz="91440">
              <a:spcBef>
                <a:spcPts val="0"/>
              </a:spcBef>
              <a:spcAft>
                <a:spcPts val="0"/>
              </a:spcAft>
              <a:buNone/>
              <a:tabLst>
                <a:tab pos="91440" algn="l"/>
              </a:tabLst>
            </a:pPr>
            <a:r>
              <a:rPr lang="es-ES" sz="2400" dirty="0" smtClean="0">
                <a:latin typeface="Times New Roman"/>
                <a:ea typeface="Times New Roman"/>
                <a:cs typeface="Times New Roman"/>
              </a:rPr>
              <a:t>1  a.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lí</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kà</a:t>
            </a:r>
            <a:r>
              <a:rPr lang="es-ES" sz="2400" i="1" dirty="0" smtClean="0">
                <a:latin typeface="Times New Roman"/>
                <a:ea typeface="Times New Roman"/>
                <a:cs typeface="Times New Roman"/>
              </a:rPr>
              <a:t>					</a:t>
            </a:r>
            <a:r>
              <a:rPr lang="es-ES" sz="2400" i="1" dirty="0">
                <a:latin typeface="Times New Roman"/>
                <a:ea typeface="Times New Roman"/>
                <a:cs typeface="Times New Roman"/>
              </a:rPr>
              <a:t>	</a:t>
            </a:r>
            <a:r>
              <a:rPr lang="es-ES" sz="2400" i="1" dirty="0" err="1">
                <a:latin typeface="Times New Roman"/>
                <a:ea typeface="Times New Roman"/>
                <a:cs typeface="Times New Roman"/>
              </a:rPr>
              <a:t>z</a:t>
            </a:r>
            <a:r>
              <a:rPr lang="es-ES" sz="2400" i="1" u="sng" dirty="0" err="1">
                <a:latin typeface="Times New Roman"/>
                <a:ea typeface="Times New Roman"/>
                <a:cs typeface="Times New Roman"/>
              </a:rPr>
              <a:t>é</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dirty="0" err="1" smtClean="0">
                <a:latin typeface="Times New Roman"/>
                <a:ea typeface="Times New Roman"/>
                <a:cs typeface="Times New Roman"/>
              </a:rPr>
              <a:t>ré</a:t>
            </a:r>
            <a:r>
              <a:rPr lang="es-ES" sz="2400" i="1" dirty="0">
                <a:latin typeface="Times New Roman"/>
                <a:ea typeface="Times New Roman"/>
                <a:cs typeface="Times New Roman"/>
              </a:rPr>
              <a:t>'.</a:t>
            </a:r>
            <a:r>
              <a:rPr lang="es-ES" sz="2400" dirty="0">
                <a:latin typeface="Times New Roman"/>
                <a:ea typeface="Times New Roman"/>
                <a:cs typeface="Times New Roman"/>
              </a:rPr>
              <a:t>	</a:t>
            </a:r>
            <a:r>
              <a:rPr lang="es-ES" sz="2400" dirty="0" smtClean="0">
                <a:latin typeface="Times New Roman"/>
                <a:ea typeface="Times New Roman"/>
                <a:cs typeface="Times New Roman"/>
              </a:rPr>
              <a:t>																												</a:t>
            </a:r>
            <a:r>
              <a:rPr lang="es-ES" sz="2400" dirty="0" err="1" smtClean="0">
                <a:latin typeface="Times New Roman"/>
                <a:ea typeface="Times New Roman"/>
                <a:cs typeface="Times New Roman"/>
              </a:rPr>
              <a:t>confirmatory</a:t>
            </a:r>
            <a:r>
              <a:rPr lang="es-ES" sz="2400" dirty="0" smtClean="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s-ES" sz="2400" dirty="0">
                <a:latin typeface="Times New Roman"/>
                <a:ea typeface="Times New Roman"/>
                <a:cs typeface="Times New Roman"/>
              </a:rPr>
              <a:t>	</a:t>
            </a:r>
            <a:r>
              <a:rPr lang="es-ES" sz="2400" dirty="0" smtClean="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maize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PRP.grow</a:t>
            </a:r>
            <a:r>
              <a:rPr lang="en-US" sz="2400" dirty="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maize has sprouted / grown out / has come into view.’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s-ES" sz="2400" dirty="0" smtClean="0">
                <a:latin typeface="Times New Roman"/>
                <a:ea typeface="Times New Roman"/>
                <a:cs typeface="Times New Roman"/>
              </a:rPr>
              <a:t>			b.	</a:t>
            </a:r>
            <a:r>
              <a:rPr lang="es-ES" sz="2400" dirty="0">
                <a:latin typeface="Times New Roman"/>
                <a:ea typeface="Times New Roman"/>
                <a:cs typeface="Times New Roman"/>
              </a:rPr>
              <a:t>	</a:t>
            </a:r>
            <a:r>
              <a:rPr lang="es-ES" sz="2400" i="1" u="sng" dirty="0" err="1">
                <a:latin typeface="Times New Roman"/>
                <a:ea typeface="Times New Roman"/>
                <a:cs typeface="Times New Roman"/>
              </a:rPr>
              <a:t>ó</a:t>
            </a:r>
            <a:r>
              <a:rPr lang="es-ES" sz="2400" i="1" dirty="0" err="1">
                <a:latin typeface="Times New Roman"/>
                <a:ea typeface="Times New Roman"/>
                <a:cs typeface="Times New Roman"/>
              </a:rPr>
              <a:t>lí</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kà</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u="sng" dirty="0" smtClean="0">
                <a:latin typeface="Times New Roman"/>
                <a:ea typeface="Times New Roman"/>
                <a:cs typeface="Times New Roman"/>
              </a:rPr>
              <a:t>ò</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u="sng" dirty="0" err="1" smtClean="0">
                <a:latin typeface="Times New Roman"/>
                <a:ea typeface="Times New Roman"/>
                <a:cs typeface="Times New Roman"/>
              </a:rPr>
              <a:t>ó</a:t>
            </a:r>
            <a:r>
              <a:rPr lang="es-ES" sz="2400" i="1" dirty="0">
                <a:latin typeface="Times New Roman"/>
                <a:ea typeface="Times New Roman"/>
                <a:cs typeface="Times New Roman"/>
              </a:rPr>
              <a:t>	</a:t>
            </a:r>
            <a:r>
              <a:rPr lang="es-ES" sz="2400" i="1" dirty="0" smtClean="0">
                <a:latin typeface="Times New Roman"/>
                <a:ea typeface="Times New Roman"/>
                <a:cs typeface="Times New Roman"/>
              </a:rPr>
              <a:t>				</a:t>
            </a:r>
            <a:r>
              <a:rPr lang="es-ES" sz="2400" i="1" dirty="0" err="1" smtClean="0">
                <a:latin typeface="Times New Roman"/>
                <a:ea typeface="Times New Roman"/>
                <a:cs typeface="Times New Roman"/>
              </a:rPr>
              <a:t>z</a:t>
            </a:r>
            <a:r>
              <a:rPr lang="es-ES" sz="2400" i="1" u="sng" dirty="0" err="1" smtClean="0">
                <a:latin typeface="Times New Roman"/>
                <a:ea typeface="Times New Roman"/>
                <a:cs typeface="Times New Roman"/>
              </a:rPr>
              <a:t>é</a:t>
            </a:r>
            <a:r>
              <a:rPr lang="es-E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s-ES" sz="2400" dirty="0" smtClean="0">
                <a:latin typeface="Times New Roman"/>
                <a:ea typeface="Times New Roman"/>
                <a:cs typeface="Times New Roman"/>
              </a:rPr>
              <a:t>						</a:t>
            </a:r>
            <a:r>
              <a:rPr lang="es-E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maize</a:t>
            </a:r>
            <a:r>
              <a:rPr lang="en-US" sz="2400" dirty="0">
                <a:latin typeface="Times New Roman"/>
                <a:ea typeface="Times New Roman"/>
                <a:cs typeface="Times New Roman"/>
              </a:rPr>
              <a:t>		SC	</a:t>
            </a: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grow</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maize is growing.’</a:t>
            </a:r>
            <a:endParaRPr lang="en-US" sz="2400" dirty="0">
              <a:latin typeface="Times New Roman"/>
              <a:ea typeface="Calibri"/>
              <a:cs typeface="Times New Roman"/>
            </a:endParaRPr>
          </a:p>
          <a:p>
            <a:pPr marL="0" marR="0" indent="0">
              <a:spcBef>
                <a:spcPts val="0"/>
              </a:spcBef>
              <a:spcAft>
                <a:spcPts val="0"/>
              </a:spcAft>
              <a:buNone/>
              <a:tabLst>
                <a:tab pos="182880" algn="l"/>
              </a:tabLst>
            </a:pPr>
            <a:endParaRPr lang="en-US" sz="2400" dirty="0">
              <a:effectLst/>
              <a:latin typeface="Times New Roman"/>
              <a:ea typeface="Calibri"/>
            </a:endParaRPr>
          </a:p>
        </p:txBody>
      </p:sp>
    </p:spTree>
    <p:extLst>
      <p:ext uri="{BB962C8B-B14F-4D97-AF65-F5344CB8AC3E}">
        <p14:creationId xmlns:p14="http://schemas.microsoft.com/office/powerpoint/2010/main" val="25882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untitled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56554" y="76200"/>
            <a:ext cx="4401446"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8441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2	</a:t>
            </a:r>
            <a:r>
              <a:rPr lang="en-US" sz="2400" dirty="0" smtClean="0">
                <a:latin typeface="Times New Roman"/>
                <a:ea typeface="Times New Roman"/>
                <a:cs typeface="Times New Roman"/>
              </a:rPr>
              <a:t>	a.		</a:t>
            </a:r>
            <a:r>
              <a:rPr lang="en-US" sz="2400" i="1" u="sng" dirty="0" err="1" smtClean="0">
                <a:latin typeface="Times New Roman"/>
                <a:ea typeface="Times New Roman"/>
                <a:cs typeface="Times New Roman"/>
              </a:rPr>
              <a:t>òèè</a:t>
            </a:r>
            <a:r>
              <a:rPr lang="en-US" sz="2400" i="1" dirty="0" err="1" smtClean="0">
                <a:latin typeface="Times New Roman"/>
                <a:ea typeface="Times New Roman"/>
                <a:cs typeface="Times New Roman"/>
              </a:rPr>
              <a:t>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sun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PRP.move.to.and.fro</a:t>
            </a:r>
            <a:r>
              <a:rPr lang="en-US" sz="2400" dirty="0">
                <a:latin typeface="Times New Roman"/>
                <a:ea typeface="Times New Roman"/>
                <a:cs typeface="Times New Roman"/>
              </a:rPr>
              <a:t>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‘The sun emerged / came out.’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ùdúkpù</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é</a:t>
            </a:r>
            <a:r>
              <a:rPr lang="en-US" sz="2400" i="1" u="sng"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114300" lvl="1" indent="0" defTabSz="91440">
              <a:spcBef>
                <a:spcPts val="0"/>
              </a:spcBef>
              <a:buNone/>
              <a:tabLst>
                <a:tab pos="91440" algn="l"/>
              </a:tabLst>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coconut</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move.to.and.fro</a:t>
            </a:r>
            <a:r>
              <a:rPr lang="en-US" sz="2400" dirty="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coconut emerged (from the water) / came to the top.’</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dirty="0" err="1" smtClean="0">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èè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égbè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SC</a:t>
            </a:r>
            <a:r>
              <a:rPr lang="en-US" sz="2400" dirty="0">
                <a:latin typeface="Times New Roman"/>
                <a:ea typeface="Times New Roman"/>
                <a:cs typeface="Times New Roman"/>
              </a:rPr>
              <a:t>	</a:t>
            </a: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move.to.and.fro</a:t>
            </a:r>
            <a:r>
              <a:rPr lang="en-US" sz="2400" dirty="0">
                <a:latin typeface="Times New Roman"/>
                <a:ea typeface="Times New Roman"/>
                <a:cs typeface="Times New Roman"/>
              </a:rPr>
              <a:t>		body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is swaggering about.’</a:t>
            </a:r>
            <a:endParaRPr lang="en-US" sz="2400" dirty="0">
              <a:latin typeface="Times New Roman"/>
              <a:ea typeface="Calibri"/>
              <a:cs typeface="Times New Roman"/>
            </a:endParaRPr>
          </a:p>
          <a:p>
            <a:pPr marL="0" lvl="0" indent="0" defTabSz="91440">
              <a:spcBef>
                <a:spcPts val="0"/>
              </a:spcBef>
              <a:buNone/>
              <a:tabLst>
                <a:tab pos="91440" algn="l"/>
              </a:tabLst>
            </a:pPr>
            <a:r>
              <a:rPr lang="en-US" sz="2400" dirty="0" smtClean="0">
                <a:solidFill>
                  <a:prstClr val="black"/>
                </a:solidFill>
                <a:latin typeface="Times New Roman"/>
                <a:ea typeface="Times New Roman"/>
                <a:cs typeface="Times New Roman"/>
              </a:rPr>
              <a:t>			d.</a:t>
            </a:r>
            <a:r>
              <a:rPr lang="en-US" sz="2400" dirty="0">
                <a:solidFill>
                  <a:prstClr val="black"/>
                </a:solidFill>
                <a:latin typeface="Times New Roman"/>
                <a:ea typeface="Times New Roman"/>
                <a:cs typeface="Times New Roman"/>
              </a:rPr>
              <a:t>		</a:t>
            </a:r>
            <a:r>
              <a:rPr lang="en-US" sz="2400" i="1" dirty="0" err="1">
                <a:solidFill>
                  <a:prstClr val="black"/>
                </a:solidFill>
                <a:latin typeface="Times New Roman"/>
                <a:ea typeface="Times New Roman"/>
                <a:cs typeface="Times New Roman"/>
              </a:rPr>
              <a:t>òjè</a:t>
            </a:r>
            <a:r>
              <a:rPr lang="en-US" sz="2400" i="1" dirty="0">
                <a:solidFill>
                  <a:prstClr val="black"/>
                </a:solidFill>
                <a:latin typeface="Times New Roman"/>
                <a:ea typeface="Times New Roman"/>
                <a:cs typeface="Times New Roman"/>
              </a:rPr>
              <a:t>			</a:t>
            </a:r>
            <a:r>
              <a:rPr lang="en-US" sz="2400" i="1" dirty="0" err="1">
                <a:solidFill>
                  <a:prstClr val="black"/>
                </a:solidFill>
                <a:latin typeface="Times New Roman"/>
                <a:ea typeface="Times New Roman"/>
                <a:cs typeface="Times New Roman"/>
              </a:rPr>
              <a:t>m</a:t>
            </a:r>
            <a:r>
              <a:rPr lang="en-US" sz="2400" i="1" u="sng" dirty="0" err="1">
                <a:solidFill>
                  <a:prstClr val="black"/>
                </a:solidFill>
                <a:latin typeface="Times New Roman"/>
                <a:ea typeface="Times New Roman"/>
                <a:cs typeface="Times New Roman"/>
              </a:rPr>
              <a:t>é</a:t>
            </a:r>
            <a:r>
              <a:rPr lang="en-US" sz="2400" i="1" dirty="0">
                <a:solidFill>
                  <a:prstClr val="black"/>
                </a:solidFill>
                <a:latin typeface="Times New Roman"/>
                <a:ea typeface="Times New Roman"/>
                <a:cs typeface="Times New Roman"/>
              </a:rPr>
              <a:t>													</a:t>
            </a:r>
            <a:r>
              <a:rPr lang="en-US" sz="2400" i="1" dirty="0" err="1">
                <a:solidFill>
                  <a:prstClr val="black"/>
                </a:solidFill>
                <a:latin typeface="Times New Roman"/>
                <a:ea typeface="Times New Roman"/>
                <a:cs typeface="Times New Roman"/>
              </a:rPr>
              <a:t>òhí</a:t>
            </a:r>
            <a:r>
              <a:rPr lang="en-US" sz="2400" dirty="0">
                <a:solidFill>
                  <a:prstClr val="black"/>
                </a:solidFill>
                <a:latin typeface="Times New Roman"/>
                <a:ea typeface="Times New Roman"/>
                <a:cs typeface="Times New Roman"/>
              </a:rPr>
              <a:t>. </a:t>
            </a:r>
            <a:endParaRPr lang="en-US" sz="2400" dirty="0">
              <a:solidFill>
                <a:prstClr val="black"/>
              </a:solidFill>
              <a:latin typeface="Times New Roman"/>
              <a:ea typeface="Calibri"/>
              <a:cs typeface="Times New Roman"/>
            </a:endParaRPr>
          </a:p>
          <a:p>
            <a:pPr marL="0" lvl="0" indent="0" defTabSz="91440">
              <a:spcBef>
                <a:spcPts val="0"/>
              </a:spcBef>
              <a:buNone/>
              <a:tabLst>
                <a:tab pos="91440" algn="l"/>
              </a:tabLst>
            </a:pP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Oje</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PRP.reveal</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Ohi</a:t>
            </a:r>
            <a:endParaRPr lang="en-US" sz="2400" dirty="0">
              <a:solidFill>
                <a:prstClr val="black"/>
              </a:solidFill>
              <a:latin typeface="Times New Roman"/>
              <a:ea typeface="Calibri"/>
              <a:cs typeface="Times New Roman"/>
            </a:endParaRPr>
          </a:p>
          <a:p>
            <a:pPr marL="0" lvl="0" indent="0" defTabSz="91440">
              <a:spcBef>
                <a:spcPts val="0"/>
              </a:spcBef>
              <a:buNone/>
              <a:tabLst>
                <a:tab pos="91440" algn="l"/>
              </a:tabLst>
            </a:pP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Oje</a:t>
            </a:r>
            <a:r>
              <a:rPr lang="en-US" sz="2400" dirty="0">
                <a:solidFill>
                  <a:prstClr val="black"/>
                </a:solidFill>
                <a:latin typeface="Times New Roman"/>
                <a:ea typeface="Times New Roman"/>
                <a:cs typeface="Times New Roman"/>
              </a:rPr>
              <a:t> revealed </a:t>
            </a:r>
            <a:r>
              <a:rPr lang="en-US" sz="2400" dirty="0" err="1">
                <a:solidFill>
                  <a:prstClr val="black"/>
                </a:solidFill>
                <a:latin typeface="Times New Roman"/>
                <a:ea typeface="Times New Roman"/>
                <a:cs typeface="Times New Roman"/>
              </a:rPr>
              <a:t>Ohi</a:t>
            </a:r>
            <a:r>
              <a:rPr lang="en-US" sz="2400" dirty="0">
                <a:solidFill>
                  <a:prstClr val="black"/>
                </a:solidFill>
                <a:latin typeface="Times New Roman"/>
                <a:ea typeface="Times New Roman"/>
                <a:cs typeface="Times New Roman"/>
              </a:rPr>
              <a:t> in his confession / implicated </a:t>
            </a:r>
            <a:r>
              <a:rPr lang="en-US" sz="2400" dirty="0" err="1">
                <a:solidFill>
                  <a:prstClr val="black"/>
                </a:solidFill>
                <a:latin typeface="Times New Roman"/>
                <a:ea typeface="Times New Roman"/>
                <a:cs typeface="Times New Roman"/>
              </a:rPr>
              <a:t>Ohi</a:t>
            </a:r>
            <a:r>
              <a:rPr lang="en-US" sz="2400" dirty="0">
                <a:solidFill>
                  <a:prstClr val="black"/>
                </a:solidFill>
                <a:latin typeface="Times New Roman"/>
                <a:ea typeface="Times New Roman"/>
                <a:cs typeface="Times New Roman"/>
              </a:rPr>
              <a:t>.’</a:t>
            </a:r>
            <a:endParaRPr lang="en-US" sz="2400" dirty="0">
              <a:solidFill>
                <a:prstClr val="black"/>
              </a:solidFill>
              <a:latin typeface="Times New Roman"/>
              <a:ea typeface="Calibri"/>
              <a:cs typeface="Times New Roman"/>
            </a:endParaRPr>
          </a:p>
          <a:p>
            <a:pPr marL="0" marR="0" indent="0" defTabSz="91440">
              <a:spcBef>
                <a:spcPts val="0"/>
              </a:spcBef>
              <a:spcAft>
                <a:spcPts val="0"/>
              </a:spcAft>
              <a:buNone/>
              <a:tabLst>
                <a:tab pos="91440" algn="l"/>
              </a:tabLst>
            </a:pPr>
            <a:endParaRPr lang="en-US" sz="2400" dirty="0" smtClean="0">
              <a:effectLst/>
              <a:latin typeface="Times New Roman"/>
              <a:ea typeface="Calibri"/>
            </a:endParaRPr>
          </a:p>
          <a:p>
            <a:pPr marL="0" marR="0" indent="0" defTabSz="91440">
              <a:spcBef>
                <a:spcPts val="0"/>
              </a:spcBef>
              <a:spcAft>
                <a:spcPts val="0"/>
              </a:spcAft>
              <a:buNone/>
              <a:tabLst>
                <a:tab pos="91440" algn="l"/>
              </a:tabLst>
            </a:pPr>
            <a:endParaRPr lang="en-US" sz="2400" dirty="0">
              <a:latin typeface="Times New Roman"/>
              <a:ea typeface="Calibri"/>
            </a:endParaRPr>
          </a:p>
          <a:p>
            <a:pPr marL="0" marR="0" indent="0" defTabSz="91440">
              <a:spcBef>
                <a:spcPts val="0"/>
              </a:spcBef>
              <a:spcAft>
                <a:spcPts val="0"/>
              </a:spcAft>
              <a:buNone/>
              <a:tabLst>
                <a:tab pos="91440" algn="l"/>
              </a:tabLst>
            </a:pPr>
            <a:endParaRPr lang="en-US" sz="2400" dirty="0" smtClean="0">
              <a:effectLst/>
              <a:latin typeface="Times New Roman"/>
              <a:ea typeface="Calibri"/>
            </a:endParaRPr>
          </a:p>
          <a:p>
            <a:pPr marL="0" marR="0" indent="0" defTabSz="91440">
              <a:spcBef>
                <a:spcPts val="0"/>
              </a:spcBef>
              <a:spcAft>
                <a:spcPts val="0"/>
              </a:spcAft>
              <a:buNone/>
              <a:tabLst>
                <a:tab pos="91440" algn="l"/>
              </a:tabLst>
            </a:pPr>
            <a:endParaRPr lang="en-US" sz="2400" dirty="0">
              <a:latin typeface="Times New Roman"/>
              <a:ea typeface="Calibri"/>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1867749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3	</a:t>
            </a:r>
            <a:r>
              <a:rPr lang="en-US" sz="2400" dirty="0" smtClean="0">
                <a:latin typeface="Times New Roman"/>
                <a:ea typeface="Times New Roman"/>
                <a:cs typeface="Times New Roman"/>
              </a:rPr>
              <a:t>a</a:t>
            </a:r>
            <a:r>
              <a:rPr lang="en-US" sz="2400"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sh</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the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PRP.awaken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‘The man arose / got up out of bed.’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b.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lì</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òkpòsò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sh</a:t>
            </a:r>
            <a:r>
              <a:rPr lang="en-US" sz="2400" i="1" u="sng" dirty="0" err="1" smtClean="0">
                <a:latin typeface="Times New Roman"/>
                <a:ea typeface="Times New Roman"/>
                <a:cs typeface="Times New Roman"/>
              </a:rPr>
              <a:t>óó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woman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a:latin typeface="Times New Roman"/>
                <a:ea typeface="Times New Roman"/>
                <a:cs typeface="Times New Roman"/>
              </a:rPr>
              <a:t>PRP.awaken</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woman awakened the man.’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2542858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Calibri"/>
                <a:cs typeface="Times New Roman"/>
              </a:rPr>
              <a:t>PARTICLE 		</a:t>
            </a:r>
            <a:r>
              <a:rPr lang="en-US" sz="2400" i="1" dirty="0">
                <a:latin typeface="Times New Roman"/>
                <a:ea typeface="Calibri"/>
                <a:cs typeface="Times New Roman"/>
              </a:rPr>
              <a:t>re</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Calibri"/>
                <a:cs typeface="Times New Roman"/>
              </a:rPr>
              <a:t>Transitive </a:t>
            </a:r>
            <a:r>
              <a:rPr lang="en-US" sz="2400" dirty="0">
                <a:latin typeface="Times New Roman"/>
                <a:ea typeface="Calibri"/>
                <a:cs typeface="Times New Roman"/>
              </a:rPr>
              <a:t>(incremental change) </a:t>
            </a:r>
          </a:p>
          <a:p>
            <a:pPr marL="0" marR="0" indent="0" defTabSz="91440">
              <a:spcBef>
                <a:spcPts val="0"/>
              </a:spcBef>
              <a:spcAft>
                <a:spcPts val="0"/>
              </a:spcAft>
              <a:buNone/>
              <a:tabLst>
                <a:tab pos="91440" algn="l"/>
              </a:tabLst>
            </a:pP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	</a:t>
            </a:r>
            <a:r>
              <a:rPr lang="es-ES" sz="2400" dirty="0" smtClean="0">
                <a:latin typeface="Times New Roman"/>
                <a:ea typeface="Times New Roman"/>
                <a:cs typeface="Times New Roman"/>
              </a:rPr>
              <a:t>a.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lí</a:t>
            </a:r>
            <a:r>
              <a:rPr lang="es-ES" sz="2400" i="1" dirty="0" smtClean="0">
                <a:latin typeface="Times New Roman"/>
                <a:ea typeface="Times New Roman"/>
                <a:cs typeface="Times New Roman"/>
              </a:rPr>
              <a:t>			</a:t>
            </a:r>
            <a:r>
              <a:rPr lang="es-ES" sz="2400" i="1" u="sng" dirty="0" err="1" smtClean="0">
                <a:latin typeface="Times New Roman"/>
                <a:ea typeface="Times New Roman"/>
                <a:cs typeface="Times New Roman"/>
              </a:rPr>
              <a:t>ó</a:t>
            </a:r>
            <a:r>
              <a:rPr lang="es-ES" sz="2400" i="1" dirty="0" err="1" smtClean="0">
                <a:latin typeface="Times New Roman"/>
                <a:ea typeface="Times New Roman"/>
                <a:cs typeface="Times New Roman"/>
              </a:rPr>
              <a:t>kà</a:t>
            </a:r>
            <a:r>
              <a:rPr lang="es-ES" sz="2400" i="1" dirty="0" smtClean="0">
                <a:latin typeface="Times New Roman"/>
                <a:ea typeface="Times New Roman"/>
                <a:cs typeface="Times New Roman"/>
              </a:rPr>
              <a:t>						</a:t>
            </a:r>
            <a:r>
              <a:rPr lang="es-ES" sz="2400" i="1" dirty="0" err="1" smtClean="0">
                <a:latin typeface="Times New Roman"/>
                <a:ea typeface="Times New Roman"/>
                <a:cs typeface="Times New Roman"/>
              </a:rPr>
              <a:t>fí-ló</a:t>
            </a:r>
            <a:r>
              <a:rPr lang="es-ES" sz="2400" i="1" dirty="0" smtClean="0">
                <a:latin typeface="Times New Roman"/>
                <a:ea typeface="Times New Roman"/>
                <a:cs typeface="Times New Roman"/>
              </a:rPr>
              <a:t>																</a:t>
            </a:r>
            <a:r>
              <a:rPr lang="es-ES" sz="2400" i="1" dirty="0" err="1" smtClean="0">
                <a:latin typeface="Times New Roman"/>
                <a:ea typeface="Times New Roman"/>
                <a:cs typeface="Times New Roman"/>
              </a:rPr>
              <a:t>íké</a:t>
            </a:r>
            <a:r>
              <a:rPr lang="es-ES" sz="2400" i="1" dirty="0" smtClean="0">
                <a:latin typeface="Times New Roman"/>
                <a:ea typeface="Times New Roman"/>
                <a:cs typeface="Times New Roman"/>
              </a:rPr>
              <a:t>'							</a:t>
            </a:r>
            <a:r>
              <a:rPr lang="es-ES" sz="2400" i="1" dirty="0" err="1" smtClean="0">
                <a:latin typeface="Times New Roman"/>
                <a:ea typeface="Times New Roman"/>
                <a:cs typeface="Times New Roman"/>
              </a:rPr>
              <a:t>ré</a:t>
            </a:r>
            <a:r>
              <a:rPr lang="es-ES" sz="2400" i="1" dirty="0" smtClean="0">
                <a:latin typeface="Times New Roman"/>
                <a:ea typeface="Times New Roman"/>
                <a:cs typeface="Times New Roman"/>
              </a:rPr>
              <a:t>.</a:t>
            </a:r>
            <a:r>
              <a:rPr lang="es-ES" sz="2400" dirty="0" smtClean="0">
                <a:latin typeface="Times New Roman"/>
                <a:ea typeface="Times New Roman"/>
                <a:cs typeface="Times New Roman"/>
              </a:rPr>
              <a:t>																				</a:t>
            </a:r>
            <a:r>
              <a:rPr lang="es-ES" sz="2400" dirty="0" err="1" smtClean="0">
                <a:latin typeface="Times New Roman"/>
                <a:ea typeface="Times New Roman"/>
                <a:cs typeface="Times New Roman"/>
              </a:rPr>
              <a:t>confirmatory</a:t>
            </a:r>
            <a:endParaRPr lang="en-US" sz="2400" dirty="0" smtClean="0">
              <a:latin typeface="Times New Roman"/>
              <a:ea typeface="Calibri"/>
              <a:cs typeface="Times New Roman"/>
            </a:endParaRPr>
          </a:p>
          <a:p>
            <a:pPr marL="0" marR="0" indent="0" defTabSz="91440">
              <a:spcBef>
                <a:spcPts val="0"/>
              </a:spcBef>
              <a:spcAft>
                <a:spcPts val="0"/>
              </a:spcAft>
              <a:buNone/>
              <a:tabLst>
                <a:tab pos="91440" algn="l"/>
              </a:tabLst>
            </a:pPr>
            <a:r>
              <a:rPr lang="es-ES" sz="2400" dirty="0">
                <a:latin typeface="Times New Roman"/>
                <a:ea typeface="Times New Roman"/>
                <a:cs typeface="Times New Roman"/>
              </a:rPr>
              <a:t>	</a:t>
            </a:r>
            <a:r>
              <a:rPr lang="es-ES" sz="2400" dirty="0" smtClean="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maize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PRP.thrust</a:t>
            </a:r>
            <a:r>
              <a:rPr lang="en-US" sz="2400" dirty="0" smtClean="0">
                <a:latin typeface="Times New Roman"/>
                <a:ea typeface="Times New Roman"/>
                <a:cs typeface="Times New Roman"/>
              </a:rPr>
              <a:t>-DS</a:t>
            </a:r>
            <a:r>
              <a:rPr lang="en-US" sz="2400" dirty="0">
                <a:latin typeface="Times New Roman"/>
                <a:ea typeface="Times New Roman"/>
                <a:cs typeface="Times New Roman"/>
              </a:rPr>
              <a:t>		shoot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maize has sprouted shoots.’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kà</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fì-lò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íké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maize</a:t>
            </a:r>
            <a:r>
              <a:rPr lang="en-US" sz="2400" dirty="0">
                <a:latin typeface="Times New Roman"/>
                <a:ea typeface="Times New Roman"/>
                <a:cs typeface="Times New Roman"/>
              </a:rPr>
              <a:t>		SC	C	</a:t>
            </a:r>
            <a:r>
              <a:rPr lang="en-US" sz="2400" dirty="0" smtClean="0">
                <a:latin typeface="Times New Roman"/>
                <a:ea typeface="Times New Roman"/>
                <a:cs typeface="Times New Roman"/>
              </a:rPr>
              <a:t>		thrust-DS</a:t>
            </a:r>
            <a:r>
              <a:rPr lang="en-US" sz="2400" dirty="0">
                <a:latin typeface="Times New Roman"/>
                <a:ea typeface="Times New Roman"/>
                <a:cs typeface="Times New Roman"/>
              </a:rPr>
              <a:t>		</a:t>
            </a:r>
            <a:r>
              <a:rPr lang="en-US" sz="2400" dirty="0" smtClean="0">
                <a:latin typeface="Times New Roman"/>
                <a:ea typeface="Times New Roman"/>
                <a:cs typeface="Times New Roman"/>
              </a:rPr>
              <a:t>			shoot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maize is growing / developing shoots.’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3706278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Calibri"/>
                <a:cs typeface="Times New Roman"/>
              </a:rPr>
              <a:t>V		</a:t>
            </a:r>
            <a:r>
              <a:rPr lang="en-US" sz="2400" dirty="0" smtClean="0">
                <a:latin typeface="Times New Roman"/>
                <a:ea typeface="Calibri"/>
                <a:cs typeface="Times New Roman"/>
              </a:rPr>
              <a:t>			FIGURATIVE/NON-LITERAL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PARTICLE 	</a:t>
            </a:r>
            <a:r>
              <a:rPr lang="en-US" sz="2400" i="1" dirty="0">
                <a:latin typeface="Times New Roman"/>
                <a:ea typeface="Times New Roman"/>
                <a:cs typeface="Times New Roman"/>
              </a:rPr>
              <a:t>re</a:t>
            </a:r>
            <a:r>
              <a:rPr lang="en-US" sz="2400" dirty="0">
                <a:latin typeface="Times New Roman"/>
                <a:ea typeface="Times New Roman"/>
                <a:cs typeface="Times New Roman"/>
              </a:rPr>
              <a:t>										Transitive (some Intransitive)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PARTICLE </a:t>
            </a:r>
            <a:r>
              <a:rPr lang="en-US" sz="2400" dirty="0">
                <a:latin typeface="Times New Roman"/>
                <a:ea typeface="Times New Roman"/>
                <a:cs typeface="Times New Roman"/>
              </a:rPr>
              <a:t>	</a:t>
            </a:r>
            <a:r>
              <a:rPr lang="en-US" sz="2400" i="1" dirty="0">
                <a:latin typeface="Times New Roman"/>
                <a:ea typeface="Times New Roman"/>
                <a:cs typeface="Times New Roman"/>
              </a:rPr>
              <a:t>a	</a:t>
            </a:r>
            <a:r>
              <a:rPr lang="en-US" sz="2400" dirty="0">
                <a:latin typeface="Times New Roman"/>
                <a:ea typeface="Times New Roman"/>
                <a:cs typeface="Times New Roman"/>
              </a:rPr>
              <a:t>										Transitive (some Intransitive)</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2530670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	a</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éé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					</a:t>
            </a:r>
            <a:r>
              <a:rPr lang="en-US" sz="2400" dirty="0">
                <a:latin typeface="Times New Roman"/>
                <a:ea typeface="Times New Roman"/>
                <a:cs typeface="Times New Roman"/>
              </a:rPr>
              <a:t>	</a:t>
            </a:r>
            <a:r>
              <a:rPr lang="en-US" sz="2400" dirty="0" err="1" smtClean="0">
                <a:latin typeface="Times New Roman"/>
                <a:ea typeface="Times New Roman"/>
                <a:cs typeface="Times New Roman"/>
              </a:rPr>
              <a:t>PRP.be.anxious</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cloth</a:t>
            </a:r>
            <a:r>
              <a:rPr lang="en-US" sz="2400" dirty="0">
                <a:latin typeface="Times New Roman"/>
                <a:ea typeface="Times New Roman"/>
                <a:cs typeface="Times New Roman"/>
              </a:rPr>
              <a:t>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man remembered the cloth</a:t>
            </a:r>
            <a:r>
              <a:rPr lang="en-US" sz="2400" dirty="0" smtClean="0">
                <a:latin typeface="Times New Roman"/>
                <a:ea typeface="Times New Roman"/>
                <a:cs typeface="Times New Roman"/>
              </a:rPr>
              <a:t>.’</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i="1" dirty="0" smtClean="0">
                <a:latin typeface="Times New Roman"/>
                <a:ea typeface="Times New Roman"/>
                <a:cs typeface="Times New Roman"/>
              </a:rPr>
              <a:t>			</a:t>
            </a:r>
            <a:r>
              <a:rPr lang="en-US" sz="2400" i="1" dirty="0">
                <a:latin typeface="Times New Roman"/>
                <a:ea typeface="Times New Roman"/>
                <a:cs typeface="Times New Roman"/>
              </a:rPr>
              <a:t>	</a:t>
            </a:r>
            <a:r>
              <a:rPr lang="en-US" sz="2400" i="1" dirty="0" smtClean="0">
                <a:latin typeface="Times New Roman"/>
                <a:ea typeface="Times New Roman"/>
                <a:cs typeface="Times New Roman"/>
              </a:rPr>
              <a:t>á</a:t>
            </a:r>
            <a:r>
              <a:rPr lang="en-US" sz="2400" i="1" dirty="0">
                <a:latin typeface="Times New Roman"/>
                <a:ea typeface="Times New Roman"/>
                <a:cs typeface="Times New Roman"/>
              </a:rPr>
              <a:t>.</a:t>
            </a: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PRP.be.anxious</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cloth</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forgot the cloth.’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PRP.be.anxious</a:t>
            </a:r>
            <a:r>
              <a:rPr lang="en-US" sz="2400" dirty="0">
                <a:latin typeface="Times New Roman"/>
                <a:ea typeface="Times New Roman"/>
                <a:cs typeface="Times New Roman"/>
              </a:rPr>
              <a:t>	</a:t>
            </a:r>
            <a:r>
              <a:rPr lang="en-US" sz="2400" dirty="0" smtClean="0">
                <a:latin typeface="Times New Roman"/>
                <a:ea typeface="Times New Roman"/>
                <a:cs typeface="Times New Roman"/>
              </a:rPr>
              <a:t>		VN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remembered.’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d</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éé</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PRP.be.anxious</a:t>
            </a:r>
            <a:r>
              <a:rPr lang="en-US" sz="2400" dirty="0">
                <a:latin typeface="Times New Roman"/>
                <a:ea typeface="Times New Roman"/>
                <a:cs typeface="Times New Roman"/>
              </a:rPr>
              <a:t>		</a:t>
            </a:r>
            <a:r>
              <a:rPr lang="en-US" sz="2400" dirty="0" smtClean="0">
                <a:latin typeface="Times New Roman"/>
                <a:ea typeface="Times New Roman"/>
                <a:cs typeface="Times New Roman"/>
              </a:rPr>
              <a:t>	AN</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forgot.’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Calibri"/>
                <a:cs typeface="Times New Roman"/>
              </a:rPr>
              <a:t>		e.</a:t>
            </a:r>
            <a:r>
              <a:rPr lang="en-US" sz="2400" dirty="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èè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óvbí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ì</a:t>
            </a:r>
            <a:r>
              <a:rPr lang="en-US" sz="2400" i="1" dirty="0" smtClean="0">
                <a:latin typeface="Times New Roman"/>
                <a:ea typeface="Times New Roman"/>
                <a:cs typeface="Times New Roman"/>
              </a:rPr>
              <a:t>.</a:t>
            </a:r>
            <a:endParaRPr lang="en-US" sz="2400" dirty="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man</a:t>
            </a:r>
            <a:r>
              <a:rPr lang="en-US" sz="2400" dirty="0">
                <a:latin typeface="Times New Roman"/>
                <a:ea typeface="Times New Roman"/>
                <a:cs typeface="Times New Roman"/>
              </a:rPr>
              <a:t>	</a:t>
            </a:r>
            <a:r>
              <a:rPr lang="en-US" sz="2400" dirty="0" smtClean="0">
                <a:latin typeface="Times New Roman"/>
                <a:ea typeface="Times New Roman"/>
                <a:cs typeface="Times New Roman"/>
              </a:rPr>
              <a:t>				SC</a:t>
            </a:r>
            <a:r>
              <a:rPr lang="en-US" sz="2400" dirty="0">
                <a:latin typeface="Times New Roman"/>
                <a:ea typeface="Times New Roman"/>
                <a:cs typeface="Times New Roman"/>
              </a:rPr>
              <a:t>	C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be.anxious</a:t>
            </a:r>
            <a:r>
              <a:rPr lang="en-US" sz="2400" dirty="0" smtClean="0">
                <a:latin typeface="Times New Roman"/>
                <a:ea typeface="Times New Roman"/>
                <a:cs typeface="Times New Roman"/>
              </a:rPr>
              <a:t>		offspring</a:t>
            </a:r>
            <a:r>
              <a:rPr lang="en-US" sz="2400" dirty="0">
                <a:latin typeface="Times New Roman"/>
                <a:ea typeface="Times New Roman"/>
                <a:cs typeface="Times New Roman"/>
              </a:rPr>
              <a:t>	</a:t>
            </a:r>
            <a:r>
              <a:rPr lang="en-US" sz="2400" dirty="0" smtClean="0">
                <a:latin typeface="Times New Roman"/>
                <a:ea typeface="Times New Roman"/>
                <a:cs typeface="Times New Roman"/>
              </a:rPr>
              <a:t>	his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The man is anxious about his child</a:t>
            </a:r>
            <a:r>
              <a:rPr lang="en-US" sz="2400" dirty="0" smtClean="0">
                <a:latin typeface="Times New Roman"/>
                <a:ea typeface="Times New Roman"/>
                <a:cs typeface="Times New Roman"/>
              </a:rPr>
              <a:t>.’</a:t>
            </a:r>
          </a:p>
          <a:p>
            <a:pPr marL="0" marR="0" indent="0" defTabSz="91440">
              <a:spcBef>
                <a:spcPts val="0"/>
              </a:spcBef>
              <a:spcAft>
                <a:spcPts val="0"/>
              </a:spcAft>
              <a:buNone/>
              <a:tabLst>
                <a:tab pos="91440" algn="l"/>
              </a:tabLst>
            </a:pPr>
            <a:r>
              <a:rPr lang="en-US" sz="2400" dirty="0" smtClean="0">
                <a:latin typeface="Times New Roman"/>
                <a:ea typeface="Calibri"/>
                <a:cs typeface="Times New Roman"/>
              </a:rPr>
              <a:t>		f</a:t>
            </a:r>
            <a:r>
              <a:rPr lang="en-US" sz="2400" dirty="0">
                <a:latin typeface="Times New Roman"/>
                <a:ea typeface="Calibri"/>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ò</a:t>
            </a:r>
            <a:r>
              <a:rPr lang="en-US" sz="2400" i="1" dirty="0" err="1" smtClean="0">
                <a:latin typeface="Times New Roman"/>
                <a:ea typeface="Times New Roman"/>
                <a:cs typeface="Times New Roman"/>
              </a:rPr>
              <a:t>hè</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èé</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the</a:t>
            </a:r>
            <a:r>
              <a:rPr lang="en-US" sz="2400" dirty="0">
                <a:latin typeface="Times New Roman"/>
                <a:ea typeface="Times New Roman"/>
                <a:cs typeface="Times New Roman"/>
              </a:rPr>
              <a:t>	man	</a:t>
            </a:r>
            <a:r>
              <a:rPr lang="en-US" sz="2400" dirty="0" smtClean="0">
                <a:latin typeface="Times New Roman"/>
                <a:ea typeface="Times New Roman"/>
                <a:cs typeface="Times New Roman"/>
              </a:rPr>
              <a:t>						SC</a:t>
            </a:r>
            <a:r>
              <a:rPr lang="en-US" sz="2400" dirty="0">
                <a:latin typeface="Times New Roman"/>
                <a:ea typeface="Times New Roman"/>
                <a:cs typeface="Times New Roman"/>
              </a:rPr>
              <a:t>	</a:t>
            </a: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be.anxious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man is anxious.’</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4150314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PARTICLE  </a:t>
            </a:r>
            <a:r>
              <a:rPr lang="en-US" sz="2400" i="1" dirty="0">
                <a:latin typeface="Times New Roman"/>
                <a:ea typeface="Times New Roman"/>
                <a:cs typeface="Times New Roman"/>
              </a:rPr>
              <a:t>re</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Intransitive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a:t>
            </a:r>
            <a:r>
              <a:rPr lang="en-US" sz="2400" dirty="0">
                <a:latin typeface="Times New Roman"/>
                <a:ea typeface="Times New Roman"/>
                <a:cs typeface="Times New Roman"/>
              </a:rPr>
              <a:t>	</a:t>
            </a:r>
            <a:r>
              <a:rPr lang="en-US" sz="2400" dirty="0" smtClean="0">
                <a:latin typeface="Times New Roman"/>
                <a:ea typeface="Times New Roman"/>
                <a:cs typeface="Times New Roman"/>
              </a:rPr>
              <a:t>a. </a:t>
            </a:r>
            <a:r>
              <a:rPr lang="en-US" sz="2400" i="1" dirty="0" err="1" smtClean="0">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ránrán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ré</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soak</a:t>
            </a:r>
            <a:r>
              <a:rPr lang="en-US" sz="2400" dirty="0">
                <a:latin typeface="Times New Roman"/>
                <a:ea typeface="Times New Roman"/>
                <a:cs typeface="Times New Roman"/>
              </a:rPr>
              <a:t>	</a:t>
            </a:r>
            <a:r>
              <a:rPr lang="en-US" sz="2400" dirty="0" smtClean="0">
                <a:latin typeface="Times New Roman"/>
                <a:ea typeface="Times New Roman"/>
                <a:cs typeface="Times New Roman"/>
              </a:rPr>
              <a:t>						VN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has put on weight.’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ránrán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PRP.soak</a:t>
            </a:r>
            <a:r>
              <a:rPr lang="en-US" sz="2400" dirty="0">
                <a:latin typeface="Times New Roman"/>
                <a:ea typeface="Times New Roman"/>
                <a:cs typeface="Times New Roman"/>
              </a:rPr>
              <a:t>	</a:t>
            </a:r>
            <a:r>
              <a:rPr lang="en-US" sz="2400" dirty="0" smtClean="0">
                <a:latin typeface="Times New Roman"/>
                <a:ea typeface="Times New Roman"/>
                <a:cs typeface="Times New Roman"/>
              </a:rPr>
              <a:t>		cloth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a:t>
            </a:r>
            <a:r>
              <a:rPr lang="en-US" sz="2400" dirty="0" err="1">
                <a:latin typeface="Times New Roman"/>
                <a:ea typeface="Times New Roman"/>
                <a:cs typeface="Times New Roman"/>
              </a:rPr>
              <a:t>Oje</a:t>
            </a:r>
            <a:r>
              <a:rPr lang="en-US" sz="2400" dirty="0">
                <a:latin typeface="Times New Roman"/>
                <a:ea typeface="Times New Roman"/>
                <a:cs typeface="Times New Roman"/>
              </a:rPr>
              <a:t> soaked a cloth.</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c</a:t>
            </a:r>
            <a:r>
              <a:rPr lang="en-US" sz="2400" dirty="0">
                <a:latin typeface="Times New Roman"/>
                <a:ea typeface="Times New Roman"/>
                <a:cs typeface="Times New Roman"/>
              </a:rPr>
              <a:t>.	</a:t>
            </a:r>
            <a:r>
              <a:rPr lang="en-US" sz="2400" i="1" u="sng" dirty="0" err="1">
                <a:latin typeface="Times New Roman"/>
                <a:ea typeface="Times New Roman"/>
                <a:cs typeface="Times New Roman"/>
              </a:rPr>
              <a:t>ó</a:t>
            </a:r>
            <a:r>
              <a:rPr lang="en-US" sz="2400" i="1" dirty="0" err="1">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ránrán</a:t>
            </a:r>
            <a:r>
              <a:rPr lang="en-US" sz="2400" i="1" dirty="0" smtClean="0">
                <a:latin typeface="Times New Roman"/>
                <a:ea typeface="Times New Roman"/>
                <a:cs typeface="Times New Roman"/>
              </a:rPr>
              <a:t>-ì</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	</a:t>
            </a:r>
            <a:r>
              <a:rPr lang="en-US" sz="2400" dirty="0">
                <a:latin typeface="Times New Roman"/>
                <a:ea typeface="Times New Roman"/>
                <a:cs typeface="Times New Roman"/>
              </a:rPr>
              <a:t>	cloth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PRP.soak</a:t>
            </a:r>
            <a:r>
              <a:rPr lang="en-US" sz="2400" dirty="0" smtClean="0">
                <a:latin typeface="Times New Roman"/>
                <a:ea typeface="Times New Roman"/>
                <a:cs typeface="Times New Roman"/>
              </a:rPr>
              <a:t>-F</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b="1" dirty="0">
                <a:latin typeface="Times New Roman"/>
                <a:ea typeface="Times New Roman"/>
                <a:cs typeface="Times New Roman"/>
              </a:rPr>
              <a:t>	</a:t>
            </a:r>
            <a:r>
              <a:rPr lang="en-US" sz="2400" b="1" dirty="0" smtClean="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The cloth got soaked.’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2342001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defTabSz="91440">
              <a:spcBef>
                <a:spcPts val="0"/>
              </a:spcBef>
              <a:spcAft>
                <a:spcPts val="0"/>
              </a:spcAft>
              <a:buNone/>
              <a:tabLst>
                <a:tab pos="91440" algn="l"/>
              </a:tabLst>
            </a:pPr>
            <a:r>
              <a:rPr lang="en-US" sz="2400" dirty="0">
                <a:latin typeface="Times New Roman"/>
                <a:ea typeface="Times New Roman"/>
                <a:cs typeface="Times New Roman"/>
              </a:rPr>
              <a:t>PARTICLE 	</a:t>
            </a:r>
            <a:r>
              <a:rPr lang="en-US" sz="2400" i="1" dirty="0">
                <a:latin typeface="Times New Roman"/>
                <a:ea typeface="Times New Roman"/>
                <a:cs typeface="Times New Roman"/>
              </a:rPr>
              <a:t>a</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Intransitive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1a</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i="1" u="sng" dirty="0" err="1" smtClean="0">
                <a:latin typeface="Times New Roman"/>
                <a:ea typeface="Times New Roman"/>
                <a:cs typeface="Times New Roman"/>
              </a:rPr>
              <a:t>ó</a:t>
            </a:r>
            <a:r>
              <a:rPr lang="en-US" sz="2400" i="1" dirty="0" err="1" smtClean="0">
                <a:latin typeface="Times New Roman"/>
                <a:ea typeface="Times New Roman"/>
                <a:cs typeface="Times New Roman"/>
              </a:rPr>
              <a:t>lí</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úkpùn</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é</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á</a:t>
            </a:r>
            <a:r>
              <a:rPr lang="en-US" sz="2400" i="1" dirty="0">
                <a:latin typeface="Times New Roman"/>
                <a:ea typeface="Times New Roman"/>
                <a:cs typeface="Times New Roman"/>
              </a:rPr>
              <a:t>.</a:t>
            </a:r>
            <a:r>
              <a:rPr lang="en-US" sz="2400" dirty="0">
                <a:latin typeface="Times New Roman"/>
                <a:ea typeface="Times New Roman"/>
                <a:cs typeface="Times New Roman"/>
              </a:rPr>
              <a:t>	</a:t>
            </a:r>
            <a:r>
              <a:rPr lang="en-US" sz="2400" dirty="0" smtClean="0">
                <a:latin typeface="Times New Roman"/>
                <a:ea typeface="Times New Roman"/>
                <a:cs typeface="Times New Roman"/>
              </a:rPr>
              <a:t>																															derivational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the</a:t>
            </a:r>
            <a:r>
              <a:rPr lang="en-US" sz="2400" dirty="0">
                <a:latin typeface="Times New Roman"/>
                <a:ea typeface="Times New Roman"/>
                <a:cs typeface="Times New Roman"/>
              </a:rPr>
              <a:t>	</a:t>
            </a:r>
            <a:r>
              <a:rPr lang="en-US" sz="2400" dirty="0" smtClean="0">
                <a:latin typeface="Times New Roman"/>
                <a:ea typeface="Times New Roman"/>
                <a:cs typeface="Times New Roman"/>
              </a:rPr>
              <a:t>	cloth</a:t>
            </a: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err="1">
                <a:latin typeface="Times New Roman"/>
                <a:ea typeface="Times New Roman"/>
                <a:cs typeface="Times New Roman"/>
              </a:rPr>
              <a:t>move.to.and.fro</a:t>
            </a:r>
            <a:r>
              <a:rPr lang="en-US" sz="2400" dirty="0">
                <a:latin typeface="Times New Roman"/>
                <a:ea typeface="Times New Roman"/>
                <a:cs typeface="Times New Roman"/>
              </a:rPr>
              <a:t>		AN	</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a:latin typeface="Times New Roman"/>
                <a:ea typeface="Times New Roman"/>
                <a:cs typeface="Times New Roman"/>
              </a:rPr>
              <a:t>The cloth faded.’</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smtClean="0">
                <a:latin typeface="Times New Roman"/>
                <a:ea typeface="Times New Roman"/>
                <a:cs typeface="Times New Roman"/>
              </a:rPr>
              <a:t>		b</a:t>
            </a:r>
            <a:r>
              <a:rPr lang="en-US" sz="2400" dirty="0">
                <a:latin typeface="Times New Roman"/>
                <a:ea typeface="Times New Roman"/>
                <a:cs typeface="Times New Roman"/>
              </a:rPr>
              <a:t>.	</a:t>
            </a:r>
            <a:r>
              <a:rPr lang="en-US" sz="2400" i="1" dirty="0" err="1">
                <a:latin typeface="Times New Roman"/>
                <a:ea typeface="Times New Roman"/>
                <a:cs typeface="Times New Roman"/>
              </a:rPr>
              <a:t>òjè</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ò</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u="sng" dirty="0" smtClean="0">
                <a:latin typeface="Times New Roman"/>
                <a:ea typeface="Times New Roman"/>
                <a:cs typeface="Times New Roman"/>
              </a:rPr>
              <a:t>ó</a:t>
            </a:r>
            <a:r>
              <a:rPr lang="en-US" sz="2400" i="1" dirty="0">
                <a:latin typeface="Times New Roman"/>
                <a:ea typeface="Times New Roman"/>
                <a:cs typeface="Times New Roman"/>
              </a:rPr>
              <a:t>	</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m</a:t>
            </a:r>
            <a:r>
              <a:rPr lang="en-US" sz="2400" i="1" u="sng" dirty="0" err="1" smtClean="0">
                <a:latin typeface="Times New Roman"/>
                <a:ea typeface="Times New Roman"/>
                <a:cs typeface="Times New Roman"/>
              </a:rPr>
              <a:t>èè</a:t>
            </a:r>
            <a:r>
              <a:rPr lang="en-US" sz="2400" i="1" dirty="0" smtClean="0">
                <a:latin typeface="Times New Roman"/>
                <a:ea typeface="Times New Roman"/>
                <a:cs typeface="Times New Roman"/>
              </a:rPr>
              <a:t>        											</a:t>
            </a:r>
            <a:r>
              <a:rPr lang="en-US" sz="2400" i="1" dirty="0" err="1" smtClean="0">
                <a:latin typeface="Times New Roman"/>
                <a:ea typeface="Times New Roman"/>
                <a:cs typeface="Times New Roman"/>
              </a:rPr>
              <a:t>égbè</a:t>
            </a:r>
            <a:r>
              <a:rPr lang="en-US" sz="2400" i="1" dirty="0">
                <a:latin typeface="Times New Roman"/>
                <a:ea typeface="Times New Roman"/>
                <a:cs typeface="Times New Roman"/>
              </a:rPr>
              <a: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Oje</a:t>
            </a:r>
            <a:r>
              <a:rPr lang="en-US" sz="2400" dirty="0" smtClean="0">
                <a:latin typeface="Times New Roman"/>
                <a:ea typeface="Times New Roman"/>
                <a:cs typeface="Times New Roman"/>
              </a:rPr>
              <a:t>		</a:t>
            </a:r>
            <a:r>
              <a:rPr lang="en-US" sz="2400" dirty="0">
                <a:latin typeface="Times New Roman"/>
                <a:ea typeface="Times New Roman"/>
                <a:cs typeface="Times New Roman"/>
              </a:rPr>
              <a:t>	</a:t>
            </a:r>
            <a:r>
              <a:rPr lang="en-US" sz="2400" dirty="0" smtClean="0">
                <a:latin typeface="Times New Roman"/>
                <a:ea typeface="Times New Roman"/>
                <a:cs typeface="Times New Roman"/>
              </a:rPr>
              <a:t>SC</a:t>
            </a:r>
            <a:r>
              <a:rPr lang="en-US" sz="2400" dirty="0">
                <a:latin typeface="Times New Roman"/>
                <a:ea typeface="Times New Roman"/>
                <a:cs typeface="Times New Roman"/>
              </a:rPr>
              <a:t>	C	</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move.to.and.fro</a:t>
            </a:r>
            <a:r>
              <a:rPr lang="en-US" sz="2400" dirty="0">
                <a:latin typeface="Times New Roman"/>
                <a:ea typeface="Times New Roman"/>
                <a:cs typeface="Times New Roman"/>
              </a:rPr>
              <a:t>		body</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r>
              <a:rPr lang="en-US" sz="2400" dirty="0">
                <a:latin typeface="Times New Roman"/>
                <a:ea typeface="Times New Roman"/>
                <a:cs typeface="Times New Roman"/>
              </a:rPr>
              <a:t>	</a:t>
            </a:r>
            <a:r>
              <a:rPr lang="en-US" sz="2400" dirty="0" smtClean="0">
                <a:latin typeface="Times New Roman"/>
                <a:ea typeface="Times New Roman"/>
                <a:cs typeface="Times New Roman"/>
              </a:rPr>
              <a:t>			 ‘</a:t>
            </a:r>
            <a:r>
              <a:rPr lang="en-US" sz="2400" dirty="0" err="1">
                <a:latin typeface="Times New Roman"/>
                <a:ea typeface="Times New Roman"/>
                <a:cs typeface="Times New Roman"/>
              </a:rPr>
              <a:t>Oje</a:t>
            </a:r>
            <a:r>
              <a:rPr lang="en-US" sz="2400" dirty="0">
                <a:latin typeface="Times New Roman"/>
                <a:ea typeface="Times New Roman"/>
                <a:cs typeface="Times New Roman"/>
              </a:rPr>
              <a:t> is swaggering about.’</a:t>
            </a:r>
            <a:endParaRPr lang="en-US" sz="2400" dirty="0">
              <a:latin typeface="Times New Roman"/>
              <a:ea typeface="Calibri"/>
              <a:cs typeface="Times New Roman"/>
            </a:endParaRPr>
          </a:p>
          <a:p>
            <a:pPr marL="0" marR="0" indent="0" defTabSz="91440">
              <a:spcBef>
                <a:spcPts val="0"/>
              </a:spcBef>
              <a:spcAft>
                <a:spcPts val="0"/>
              </a:spcAft>
              <a:buNone/>
              <a:tabLst>
                <a:tab pos="91440" algn="l"/>
              </a:tabLst>
            </a:pPr>
            <a:endParaRPr lang="en-US" sz="2400" dirty="0">
              <a:effectLst/>
              <a:latin typeface="Times New Roman"/>
              <a:ea typeface="Calibri"/>
            </a:endParaRPr>
          </a:p>
        </p:txBody>
      </p:sp>
    </p:spTree>
    <p:extLst>
      <p:ext uri="{BB962C8B-B14F-4D97-AF65-F5344CB8AC3E}">
        <p14:creationId xmlns:p14="http://schemas.microsoft.com/office/powerpoint/2010/main" val="880479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tabLst>
                <a:tab pos="-457200" algn="l"/>
              </a:tabLst>
            </a:pPr>
            <a:r>
              <a:rPr lang="en-US" sz="2400" dirty="0">
                <a:latin typeface="Times New Roman"/>
                <a:ea typeface="Calibri"/>
                <a:cs typeface="Times New Roman"/>
              </a:rPr>
              <a:t>A summary of </a:t>
            </a:r>
            <a:r>
              <a:rPr lang="en-US" sz="2400" dirty="0" smtClean="0">
                <a:latin typeface="Times New Roman"/>
                <a:ea typeface="Calibri"/>
                <a:cs typeface="Times New Roman"/>
              </a:rPr>
              <a:t>deictic directional particle </a:t>
            </a:r>
            <a:r>
              <a:rPr lang="en-US" sz="2400" dirty="0">
                <a:latin typeface="Times New Roman"/>
                <a:ea typeface="Calibri"/>
                <a:cs typeface="Times New Roman"/>
              </a:rPr>
              <a:t>behavior </a:t>
            </a:r>
            <a:r>
              <a:rPr lang="en-US" sz="2400" dirty="0" smtClean="0">
                <a:latin typeface="Times New Roman"/>
                <a:ea typeface="Calibri"/>
                <a:cs typeface="Times New Roman"/>
              </a:rPr>
              <a:t>is </a:t>
            </a:r>
            <a:r>
              <a:rPr lang="en-US" sz="2400" dirty="0">
                <a:latin typeface="Times New Roman"/>
                <a:ea typeface="Calibri"/>
                <a:cs typeface="Times New Roman"/>
              </a:rPr>
              <a:t>found in Table 1. </a:t>
            </a:r>
            <a:endParaRPr lang="en-US" sz="2400" dirty="0" smtClean="0">
              <a:latin typeface="Times New Roman"/>
              <a:ea typeface="Calibri"/>
              <a:cs typeface="Times New Roman"/>
            </a:endParaRPr>
          </a:p>
          <a:p>
            <a:pPr marL="0" marR="0" indent="0">
              <a:spcBef>
                <a:spcPts val="0"/>
              </a:spcBef>
              <a:spcAft>
                <a:spcPts val="0"/>
              </a:spcAft>
              <a:buNone/>
              <a:tabLst>
                <a:tab pos="-457200" algn="l"/>
              </a:tabLst>
            </a:pP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Calibri"/>
                <a:cs typeface="Times New Roman"/>
              </a:rPr>
              <a:t>We </a:t>
            </a:r>
            <a:r>
              <a:rPr lang="en-US" sz="2400" dirty="0">
                <a:latin typeface="Times New Roman"/>
                <a:ea typeface="Calibri"/>
                <a:cs typeface="Times New Roman"/>
              </a:rPr>
              <a:t>indicate DD occurrence in different types of events and their appearance in transitive and intransitive predications. </a:t>
            </a:r>
            <a:endParaRPr lang="en-US" sz="2400" dirty="0" smtClean="0">
              <a:latin typeface="Times New Roman"/>
              <a:ea typeface="Calibri"/>
              <a:cs typeface="Times New Roman"/>
            </a:endParaRPr>
          </a:p>
          <a:p>
            <a:pPr marL="0" marR="0" indent="0">
              <a:spcBef>
                <a:spcPts val="0"/>
              </a:spcBef>
              <a:spcAft>
                <a:spcPts val="0"/>
              </a:spcAft>
              <a:buNone/>
              <a:tabLst>
                <a:tab pos="-457200" algn="l"/>
              </a:tabLst>
            </a:pP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Calibri"/>
                <a:cs typeface="Times New Roman"/>
              </a:rPr>
              <a:t>In </a:t>
            </a:r>
            <a:r>
              <a:rPr lang="en-US" sz="2400" dirty="0">
                <a:latin typeface="Times New Roman"/>
                <a:ea typeface="Calibri"/>
                <a:cs typeface="Times New Roman"/>
              </a:rPr>
              <a:t>addition we note their function as derivational or confirmatory. </a:t>
            </a:r>
          </a:p>
          <a:p>
            <a:pPr marL="0" marR="0" indent="0">
              <a:spcBef>
                <a:spcPts val="0"/>
              </a:spcBef>
              <a:spcAft>
                <a:spcPts val="0"/>
              </a:spcAft>
              <a:buNone/>
              <a:tabLst>
                <a:tab pos="182880" algn="l"/>
              </a:tabLst>
            </a:pPr>
            <a:endParaRPr lang="en-US" sz="2400" dirty="0">
              <a:effectLst/>
              <a:latin typeface="Times New Roman"/>
              <a:ea typeface="Calibri"/>
            </a:endParaRPr>
          </a:p>
        </p:txBody>
      </p:sp>
    </p:spTree>
    <p:extLst>
      <p:ext uri="{BB962C8B-B14F-4D97-AF65-F5344CB8AC3E}">
        <p14:creationId xmlns:p14="http://schemas.microsoft.com/office/powerpoint/2010/main" val="1130973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tabLst>
                <a:tab pos="-457200" algn="l"/>
              </a:tabLst>
            </a:pPr>
            <a:r>
              <a:rPr lang="en-US" sz="2400" dirty="0">
                <a:latin typeface="Times New Roman"/>
                <a:ea typeface="Calibri"/>
                <a:cs typeface="Times New Roman"/>
              </a:rPr>
              <a:t>Table 1. Summary of distributional behavior of </a:t>
            </a:r>
            <a:r>
              <a:rPr lang="en-US" sz="2400" dirty="0" err="1">
                <a:latin typeface="Times New Roman"/>
                <a:ea typeface="Calibri"/>
                <a:cs typeface="Times New Roman"/>
              </a:rPr>
              <a:t>Emai</a:t>
            </a:r>
            <a:r>
              <a:rPr lang="en-US" sz="2400" dirty="0">
                <a:latin typeface="Times New Roman"/>
                <a:ea typeface="Calibri"/>
                <a:cs typeface="Times New Roman"/>
              </a:rPr>
              <a:t> DD </a:t>
            </a:r>
            <a:r>
              <a:rPr lang="en-US" sz="2400" dirty="0" smtClean="0">
                <a:latin typeface="Times New Roman"/>
                <a:ea typeface="Calibri"/>
                <a:cs typeface="Times New Roman"/>
              </a:rPr>
              <a:t>particles.</a:t>
            </a:r>
            <a:endParaRPr lang="en-US" sz="2400" dirty="0">
              <a:latin typeface="Times New Roman"/>
              <a:ea typeface="Calibri"/>
              <a:cs typeface="Times New Roman"/>
            </a:endParaRPr>
          </a:p>
          <a:p>
            <a:pPr marL="0" marR="0" indent="0">
              <a:spcBef>
                <a:spcPts val="0"/>
              </a:spcBef>
              <a:spcAft>
                <a:spcPts val="0"/>
              </a:spcAft>
              <a:buNone/>
              <a:tabLst>
                <a:tab pos="182880" algn="l"/>
              </a:tabLst>
            </a:pPr>
            <a:endParaRPr lang="en-US" sz="2400" dirty="0" smtClean="0">
              <a:effectLst/>
              <a:latin typeface="Times New Roman"/>
              <a:ea typeface="Calibri"/>
            </a:endParaRPr>
          </a:p>
          <a:p>
            <a:pPr marL="0" marR="0" indent="0">
              <a:spcBef>
                <a:spcPts val="0"/>
              </a:spcBef>
              <a:spcAft>
                <a:spcPts val="0"/>
              </a:spcAft>
              <a:buNone/>
              <a:tabLst>
                <a:tab pos="182880" algn="l"/>
              </a:tabLst>
            </a:pPr>
            <a:endParaRPr lang="en-US" sz="2400" dirty="0">
              <a:effectLst/>
              <a:latin typeface="Times New Roman"/>
              <a:ea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187447235"/>
              </p:ext>
            </p:extLst>
          </p:nvPr>
        </p:nvGraphicFramePr>
        <p:xfrm>
          <a:off x="1439462" y="2567781"/>
          <a:ext cx="6265076" cy="3627120"/>
        </p:xfrm>
        <a:graphic>
          <a:graphicData uri="http://schemas.openxmlformats.org/drawingml/2006/table">
            <a:tbl>
              <a:tblPr firstRow="1" firstCol="1" bandRow="1"/>
              <a:tblGrid>
                <a:gridCol w="978986"/>
                <a:gridCol w="978986"/>
                <a:gridCol w="978986"/>
                <a:gridCol w="978986"/>
                <a:gridCol w="978986"/>
                <a:gridCol w="391160"/>
                <a:gridCol w="978986"/>
              </a:tblGrid>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spcBef>
                          <a:spcPts val="0"/>
                        </a:spcBef>
                        <a:spcAft>
                          <a:spcPts val="0"/>
                        </a:spcAft>
                      </a:pPr>
                      <a:r>
                        <a:rPr lang="en-US" sz="1400">
                          <a:effectLst/>
                          <a:latin typeface="Times New Roman"/>
                          <a:ea typeface="Calibri"/>
                          <a:cs typeface="Times New Roman"/>
                        </a:rPr>
                        <a:t>DERIV</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spcBef>
                          <a:spcPts val="0"/>
                        </a:spcBef>
                        <a:spcAft>
                          <a:spcPts val="0"/>
                        </a:spcAft>
                      </a:pPr>
                      <a:r>
                        <a:rPr lang="en-US" sz="1400">
                          <a:effectLst/>
                          <a:latin typeface="Times New Roman"/>
                          <a:ea typeface="Calibri"/>
                          <a:cs typeface="Times New Roman"/>
                        </a:rPr>
                        <a:t>CONFIRM</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re</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a</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re</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effectLst/>
                          <a:latin typeface="Times New Roman"/>
                          <a:ea typeface="Calibri"/>
                          <a:cs typeface="Times New Roman"/>
                        </a:rPr>
                        <a:t>a</a:t>
                      </a:r>
                      <a:endParaRPr lang="en-US" sz="14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spcBef>
                          <a:spcPts val="0"/>
                        </a:spcBef>
                        <a:spcAft>
                          <a:spcPts val="0"/>
                        </a:spcAft>
                      </a:pPr>
                      <a:r>
                        <a:rPr lang="en-US" sz="1400">
                          <a:effectLst/>
                          <a:latin typeface="Times New Roman"/>
                          <a:ea typeface="Calibri"/>
                          <a:cs typeface="Times New Roman"/>
                        </a:rPr>
                        <a:t>MOT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smtClean="0">
                          <a:effectLst/>
                          <a:latin typeface="Times New Roman"/>
                          <a:ea typeface="Calibri"/>
                          <a:cs typeface="Times New Roman"/>
                        </a:rPr>
                        <a:t>RET ST</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DC</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CH ST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INTR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dirty="0">
                          <a:effectLst/>
                          <a:latin typeface="Times New Roman"/>
                          <a:ea typeface="Calibri"/>
                          <a:cs typeface="Times New Roman"/>
                        </a:rPr>
                        <a:t>FIGUR</a:t>
                      </a:r>
                    </a:p>
                  </a:txBody>
                  <a:tcPr marL="68580" marR="68580" marT="0" marB="0">
                    <a:lnL>
                      <a:noFill/>
                    </a:lnL>
                    <a:lnR>
                      <a:noFill/>
                    </a:lnR>
                    <a:lnT>
                      <a:noFill/>
                    </a:lnT>
                    <a:lnB>
                      <a:noFill/>
                    </a:lnB>
                  </a:tcPr>
                </a:tc>
                <a:tc>
                  <a:txBody>
                    <a:bodyPr/>
                    <a:lstStyle/>
                    <a:p>
                      <a:pPr marL="0" marR="0">
                        <a:spcBef>
                          <a:spcPts val="0"/>
                        </a:spcBef>
                        <a:spcAft>
                          <a:spcPts val="0"/>
                        </a:spcAft>
                      </a:pPr>
                      <a:r>
                        <a:rPr lang="en-US" sz="1400">
                          <a:effectLst/>
                          <a:latin typeface="Times New Roman"/>
                          <a:ea typeface="Calibri"/>
                          <a:cs typeface="Times New Roman"/>
                        </a:rPr>
                        <a:t>TR</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 </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a:noFill/>
                    </a:lnB>
                  </a:tcPr>
                </a:tc>
              </a:tr>
              <a:tr h="0">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INTR</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Calibri"/>
                          <a:cs typeface="Times New Roman"/>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3092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marR="0" indent="0">
              <a:spcBef>
                <a:spcPts val="0"/>
              </a:spcBef>
              <a:spcAft>
                <a:spcPts val="0"/>
              </a:spcAft>
              <a:buNone/>
              <a:tabLst>
                <a:tab pos="-457200" algn="l"/>
              </a:tabLst>
            </a:pPr>
            <a:r>
              <a:rPr lang="en-US" sz="2400" dirty="0">
                <a:latin typeface="Times New Roman"/>
                <a:ea typeface="Calibri"/>
                <a:cs typeface="Times New Roman"/>
              </a:rPr>
              <a:t>Concluding Points </a:t>
            </a:r>
          </a:p>
          <a:p>
            <a:pPr marL="0" marR="0" indent="0">
              <a:spcBef>
                <a:spcPts val="0"/>
              </a:spcBef>
              <a:spcAft>
                <a:spcPts val="0"/>
              </a:spcAft>
              <a:buNone/>
              <a:tabLst>
                <a:tab pos="-457200" algn="l"/>
              </a:tabLst>
            </a:pPr>
            <a:r>
              <a:rPr lang="en-US" sz="2400" dirty="0" smtClean="0">
                <a:latin typeface="Times New Roman"/>
                <a:ea typeface="Calibri"/>
                <a:cs typeface="Times New Roman"/>
              </a:rPr>
              <a:t>1. DD </a:t>
            </a:r>
            <a:r>
              <a:rPr lang="en-US" sz="2400" dirty="0">
                <a:latin typeface="Times New Roman"/>
                <a:ea typeface="Calibri"/>
                <a:cs typeface="Times New Roman"/>
              </a:rPr>
              <a:t>particles </a:t>
            </a:r>
            <a:r>
              <a:rPr lang="en-US" sz="2400" dirty="0" smtClean="0">
                <a:latin typeface="Times New Roman"/>
                <a:ea typeface="Calibri"/>
                <a:cs typeface="Times New Roman"/>
              </a:rPr>
              <a:t>are </a:t>
            </a:r>
            <a:r>
              <a:rPr lang="en-US" sz="2400" dirty="0">
                <a:latin typeface="Times New Roman"/>
                <a:ea typeface="Calibri"/>
                <a:cs typeface="Times New Roman"/>
              </a:rPr>
              <a:t>not limited to motion/ change of location events. </a:t>
            </a:r>
          </a:p>
          <a:p>
            <a:pPr marL="0" marR="0" indent="0">
              <a:spcBef>
                <a:spcPts val="0"/>
              </a:spcBef>
              <a:spcAft>
                <a:spcPts val="0"/>
              </a:spcAft>
              <a:buNone/>
              <a:tabLst>
                <a:tab pos="-457200" algn="l"/>
              </a:tabLst>
            </a:pPr>
            <a:r>
              <a:rPr lang="en-US" sz="2400" dirty="0">
                <a:latin typeface="Times New Roman"/>
                <a:ea typeface="Calibri"/>
                <a:cs typeface="Times New Roman"/>
              </a:rPr>
              <a:t> </a:t>
            </a:r>
          </a:p>
          <a:p>
            <a:pPr marL="0" marR="0" indent="0">
              <a:spcBef>
                <a:spcPts val="0"/>
              </a:spcBef>
              <a:spcAft>
                <a:spcPts val="0"/>
              </a:spcAft>
              <a:buNone/>
              <a:tabLst>
                <a:tab pos="-457200" algn="l"/>
              </a:tabLst>
            </a:pPr>
            <a:r>
              <a:rPr lang="en-US" sz="2400" dirty="0" smtClean="0">
                <a:latin typeface="Times New Roman"/>
                <a:ea typeface="Calibri"/>
                <a:cs typeface="Times New Roman"/>
              </a:rPr>
              <a:t>2. They </a:t>
            </a:r>
            <a:r>
              <a:rPr lang="en-US" sz="2400" dirty="0">
                <a:latin typeface="Times New Roman"/>
                <a:ea typeface="Calibri"/>
                <a:cs typeface="Times New Roman"/>
              </a:rPr>
              <a:t>also express change of state and code non-literal events. </a:t>
            </a:r>
          </a:p>
          <a:p>
            <a:pPr marL="0" marR="0" indent="0">
              <a:spcBef>
                <a:spcPts val="0"/>
              </a:spcBef>
              <a:spcAft>
                <a:spcPts val="0"/>
              </a:spcAft>
              <a:buNone/>
              <a:tabLst>
                <a:tab pos="-457200" algn="l"/>
              </a:tabLst>
            </a:pPr>
            <a:r>
              <a:rPr lang="en-US" sz="2400" dirty="0">
                <a:latin typeface="Times New Roman"/>
                <a:ea typeface="Calibri"/>
                <a:cs typeface="Times New Roman"/>
              </a:rPr>
              <a:t> </a:t>
            </a:r>
          </a:p>
          <a:p>
            <a:pPr marL="0" marR="0" indent="0">
              <a:spcBef>
                <a:spcPts val="0"/>
              </a:spcBef>
              <a:spcAft>
                <a:spcPts val="0"/>
              </a:spcAft>
              <a:buNone/>
              <a:tabLst>
                <a:tab pos="-457200" algn="l"/>
              </a:tabLst>
            </a:pPr>
            <a:r>
              <a:rPr lang="en-US" sz="2400" dirty="0" smtClean="0">
                <a:latin typeface="Times New Roman"/>
                <a:ea typeface="Calibri"/>
                <a:cs typeface="Times New Roman"/>
              </a:rPr>
              <a:t>3. They </a:t>
            </a:r>
            <a:r>
              <a:rPr lang="en-US" sz="2400" dirty="0">
                <a:latin typeface="Times New Roman"/>
                <a:ea typeface="Calibri"/>
                <a:cs typeface="Times New Roman"/>
              </a:rPr>
              <a:t>tend not to encode stative predications, nor double object predications. </a:t>
            </a:r>
          </a:p>
          <a:p>
            <a:pPr marL="0" marR="0" indent="0">
              <a:spcBef>
                <a:spcPts val="0"/>
              </a:spcBef>
              <a:spcAft>
                <a:spcPts val="0"/>
              </a:spcAft>
              <a:buNone/>
              <a:tabLst>
                <a:tab pos="-457200" algn="l"/>
              </a:tabLst>
            </a:pPr>
            <a:r>
              <a:rPr lang="en-US" sz="2400" dirty="0">
                <a:latin typeface="Times New Roman"/>
                <a:ea typeface="Calibri"/>
                <a:cs typeface="Times New Roman"/>
              </a:rPr>
              <a:t> </a:t>
            </a:r>
          </a:p>
          <a:p>
            <a:pPr marL="0" marR="0" indent="0">
              <a:spcBef>
                <a:spcPts val="0"/>
              </a:spcBef>
              <a:spcAft>
                <a:spcPts val="0"/>
              </a:spcAft>
              <a:buNone/>
              <a:tabLst>
                <a:tab pos="-457200" algn="l"/>
              </a:tabLst>
            </a:pPr>
            <a:r>
              <a:rPr lang="en-US" sz="2400" dirty="0">
                <a:latin typeface="Times New Roman"/>
                <a:ea typeface="Calibri"/>
                <a:cs typeface="Times New Roman"/>
              </a:rPr>
              <a:t>4. </a:t>
            </a:r>
            <a:r>
              <a:rPr lang="en-US" sz="2400" dirty="0" smtClean="0">
                <a:latin typeface="Times New Roman"/>
                <a:ea typeface="Calibri"/>
                <a:cs typeface="Times New Roman"/>
              </a:rPr>
              <a:t> DD </a:t>
            </a:r>
            <a:r>
              <a:rPr lang="en-US" sz="2400" dirty="0">
                <a:latin typeface="Times New Roman"/>
                <a:ea typeface="Calibri"/>
                <a:cs typeface="Times New Roman"/>
              </a:rPr>
              <a:t>particles have both derivational and confirmatory functions relative to their partner verb</a:t>
            </a:r>
          </a:p>
          <a:p>
            <a:pPr marL="0" marR="0" indent="0">
              <a:spcBef>
                <a:spcPts val="0"/>
              </a:spcBef>
              <a:spcAft>
                <a:spcPts val="0"/>
              </a:spcAft>
              <a:buNone/>
              <a:tabLst>
                <a:tab pos="-457200" algn="l"/>
              </a:tabLst>
            </a:pPr>
            <a:r>
              <a:rPr lang="en-US" sz="2400" dirty="0">
                <a:latin typeface="Times New Roman"/>
                <a:ea typeface="Calibri"/>
                <a:cs typeface="Times New Roman"/>
              </a:rPr>
              <a:t> </a:t>
            </a:r>
          </a:p>
          <a:p>
            <a:pPr marL="0" marR="0" indent="0">
              <a:spcBef>
                <a:spcPts val="0"/>
              </a:spcBef>
              <a:spcAft>
                <a:spcPts val="0"/>
              </a:spcAft>
              <a:buNone/>
              <a:tabLst>
                <a:tab pos="-457200" algn="l"/>
              </a:tabLst>
            </a:pPr>
            <a:r>
              <a:rPr lang="en-US" sz="2400" dirty="0" smtClean="0">
                <a:latin typeface="Times New Roman"/>
                <a:ea typeface="Calibri"/>
                <a:cs typeface="Times New Roman"/>
              </a:rPr>
              <a:t>5. They </a:t>
            </a:r>
            <a:r>
              <a:rPr lang="en-US" sz="2400" dirty="0">
                <a:latin typeface="Times New Roman"/>
                <a:ea typeface="Calibri"/>
                <a:cs typeface="Times New Roman"/>
              </a:rPr>
              <a:t>exhibit asymmetry with respect to constraining deictic center (</a:t>
            </a:r>
            <a:r>
              <a:rPr lang="en-US" sz="2400" i="1" dirty="0">
                <a:latin typeface="Times New Roman"/>
                <a:ea typeface="Calibri"/>
                <a:cs typeface="Times New Roman"/>
              </a:rPr>
              <a:t>re</a:t>
            </a:r>
            <a:r>
              <a:rPr lang="en-US" sz="2400" dirty="0">
                <a:latin typeface="Times New Roman"/>
                <a:ea typeface="Calibri"/>
                <a:cs typeface="Times New Roman"/>
              </a:rPr>
              <a:t> only) but both disallow </a:t>
            </a:r>
            <a:r>
              <a:rPr lang="en-US" sz="2400" dirty="0" smtClean="0">
                <a:latin typeface="Times New Roman"/>
                <a:ea typeface="Calibri"/>
                <a:cs typeface="Times New Roman"/>
              </a:rPr>
              <a:t>confirmatory </a:t>
            </a:r>
            <a:r>
              <a:rPr lang="en-US" sz="2400" dirty="0">
                <a:latin typeface="Times New Roman"/>
                <a:ea typeface="Calibri"/>
                <a:cs typeface="Times New Roman"/>
              </a:rPr>
              <a:t>function in figurative expressions. </a:t>
            </a:r>
          </a:p>
          <a:p>
            <a:pPr marL="0" marR="0" indent="0">
              <a:spcBef>
                <a:spcPts val="0"/>
              </a:spcBef>
              <a:spcAft>
                <a:spcPts val="0"/>
              </a:spcAft>
              <a:buNone/>
              <a:tabLst>
                <a:tab pos="-457200" algn="l"/>
              </a:tabLst>
            </a:pPr>
            <a:r>
              <a:rPr lang="en-US" sz="2400" dirty="0">
                <a:latin typeface="Times New Roman"/>
                <a:ea typeface="Calibri"/>
                <a:cs typeface="Times New Roman"/>
              </a:rPr>
              <a:t> </a:t>
            </a:r>
          </a:p>
          <a:p>
            <a:pPr marL="0" marR="0" indent="0">
              <a:spcBef>
                <a:spcPts val="0"/>
              </a:spcBef>
              <a:spcAft>
                <a:spcPts val="0"/>
              </a:spcAft>
              <a:buNone/>
              <a:tabLst>
                <a:tab pos="-457200" algn="l"/>
              </a:tabLst>
            </a:pPr>
            <a:r>
              <a:rPr lang="en-US" sz="2400" dirty="0" smtClean="0">
                <a:latin typeface="Times New Roman"/>
                <a:ea typeface="Calibri"/>
                <a:cs typeface="Times New Roman"/>
              </a:rPr>
              <a:t>6. It </a:t>
            </a:r>
            <a:r>
              <a:rPr lang="en-US" sz="2400" dirty="0">
                <a:latin typeface="Times New Roman"/>
                <a:ea typeface="Calibri"/>
                <a:cs typeface="Times New Roman"/>
              </a:rPr>
              <a:t>is interesting that in contrast to motion and change of state, figurative under derivational has </a:t>
            </a:r>
            <a:r>
              <a:rPr lang="en-US" sz="2400" dirty="0" smtClean="0">
                <a:latin typeface="Times New Roman"/>
                <a:ea typeface="Calibri"/>
                <a:cs typeface="Times New Roman"/>
              </a:rPr>
              <a:t>a </a:t>
            </a:r>
            <a:r>
              <a:rPr lang="en-US" sz="2400" dirty="0">
                <a:latin typeface="Times New Roman"/>
                <a:ea typeface="Calibri"/>
                <a:cs typeface="Times New Roman"/>
              </a:rPr>
              <a:t>full set of “+” cells. In some sense figurative thus seems to more fully represent DD </a:t>
            </a:r>
            <a:r>
              <a:rPr lang="en-US" sz="2400" dirty="0" smtClean="0">
                <a:latin typeface="Times New Roman"/>
                <a:ea typeface="Calibri"/>
                <a:cs typeface="Times New Roman"/>
              </a:rPr>
              <a:t>particles</a:t>
            </a:r>
            <a:r>
              <a:rPr lang="en-US" sz="2400" dirty="0">
                <a:latin typeface="Times New Roman"/>
                <a:ea typeface="Calibri"/>
                <a:cs typeface="Times New Roman"/>
              </a:rPr>
              <a:t>.  </a:t>
            </a:r>
          </a:p>
          <a:p>
            <a:pPr marL="0" marR="0" indent="0">
              <a:spcBef>
                <a:spcPts val="0"/>
              </a:spcBef>
              <a:spcAft>
                <a:spcPts val="0"/>
              </a:spcAft>
              <a:buNone/>
              <a:tabLst>
                <a:tab pos="182880" algn="l"/>
              </a:tabLst>
            </a:pPr>
            <a:endParaRPr lang="en-US" sz="2400" dirty="0">
              <a:effectLst/>
              <a:latin typeface="Times New Roman"/>
              <a:ea typeface="Calibri"/>
            </a:endParaRPr>
          </a:p>
        </p:txBody>
      </p:sp>
    </p:spTree>
    <p:extLst>
      <p:ext uri="{BB962C8B-B14F-4D97-AF65-F5344CB8AC3E}">
        <p14:creationId xmlns:p14="http://schemas.microsoft.com/office/powerpoint/2010/main" val="246753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657"/>
            <a:ext cx="9144000" cy="6825343"/>
          </a:xfrm>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72669400"/>
              </p:ext>
            </p:extLst>
          </p:nvPr>
        </p:nvGraphicFramePr>
        <p:xfrm>
          <a:off x="76200" y="76200"/>
          <a:ext cx="7696200" cy="6362700"/>
        </p:xfrm>
        <a:graphic>
          <a:graphicData uri="http://schemas.openxmlformats.org/presentationml/2006/ole">
            <mc:AlternateContent xmlns:mc="http://schemas.openxmlformats.org/markup-compatibility/2006">
              <mc:Choice xmlns:v="urn:schemas-microsoft-com:vml" Requires="v">
                <p:oleObj spid="_x0000_s1145" name="Acrobat Document" r:id="rId3" imgW="7543800" imgH="5829300" progId="AcroExch.Document.DC">
                  <p:embed/>
                </p:oleObj>
              </mc:Choice>
              <mc:Fallback>
                <p:oleObj name="Acrobat Document" r:id="rId3" imgW="7543800" imgH="5829300" progId="AcroExch.Document.DC">
                  <p:embed/>
                  <p:pic>
                    <p:nvPicPr>
                      <p:cNvPr id="0" name=""/>
                      <p:cNvPicPr/>
                      <p:nvPr/>
                    </p:nvPicPr>
                    <p:blipFill>
                      <a:blip r:embed="rId4"/>
                      <a:stretch>
                        <a:fillRect/>
                      </a:stretch>
                    </p:blipFill>
                    <p:spPr>
                      <a:xfrm>
                        <a:off x="76200" y="76200"/>
                        <a:ext cx="7696200" cy="6362700"/>
                      </a:xfrm>
                      <a:prstGeom prst="rect">
                        <a:avLst/>
                      </a:prstGeom>
                    </p:spPr>
                  </p:pic>
                </p:oleObj>
              </mc:Fallback>
            </mc:AlternateContent>
          </a:graphicData>
        </a:graphic>
      </p:graphicFrame>
    </p:spTree>
    <p:extLst>
      <p:ext uri="{BB962C8B-B14F-4D97-AF65-F5344CB8AC3E}">
        <p14:creationId xmlns:p14="http://schemas.microsoft.com/office/powerpoint/2010/main" val="1094993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tabLst>
                <a:tab pos="-457200" algn="l"/>
              </a:tabLst>
            </a:pPr>
            <a:r>
              <a:rPr lang="en-US" sz="2400" dirty="0">
                <a:latin typeface="Times New Roman"/>
                <a:ea typeface="Calibri"/>
                <a:cs typeface="Times New Roman"/>
              </a:rPr>
              <a:t>Regarding the overall behavior of </a:t>
            </a:r>
            <a:r>
              <a:rPr lang="en-US" sz="2400" dirty="0" err="1">
                <a:latin typeface="Times New Roman"/>
                <a:ea typeface="Calibri"/>
                <a:cs typeface="Times New Roman"/>
              </a:rPr>
              <a:t>Emai</a:t>
            </a:r>
            <a:r>
              <a:rPr lang="en-US" sz="2400" dirty="0">
                <a:latin typeface="Times New Roman"/>
                <a:ea typeface="Calibri"/>
                <a:cs typeface="Times New Roman"/>
              </a:rPr>
              <a:t> DD particles, we find merit in </a:t>
            </a:r>
            <a:r>
              <a:rPr lang="en-US" sz="2400" dirty="0" err="1">
                <a:latin typeface="Times New Roman"/>
                <a:ea typeface="Calibri"/>
                <a:cs typeface="Times New Roman"/>
              </a:rPr>
              <a:t>Talmy’s</a:t>
            </a:r>
            <a:r>
              <a:rPr lang="en-US" sz="2400" dirty="0">
                <a:latin typeface="Times New Roman"/>
                <a:ea typeface="Calibri"/>
                <a:cs typeface="Times New Roman"/>
              </a:rPr>
              <a:t> (1991) discussion of the state change type as a framing event. </a:t>
            </a:r>
            <a:endParaRPr lang="en-US" sz="2400" dirty="0" smtClean="0">
              <a:latin typeface="Times New Roman"/>
              <a:ea typeface="Calibri"/>
              <a:cs typeface="Times New Roman"/>
            </a:endParaRPr>
          </a:p>
          <a:p>
            <a:pPr marL="0" marR="0" indent="0">
              <a:spcBef>
                <a:spcPts val="0"/>
              </a:spcBef>
              <a:spcAft>
                <a:spcPts val="0"/>
              </a:spcAft>
              <a:buNone/>
              <a:tabLst>
                <a:tab pos="-457200" algn="l"/>
              </a:tabLst>
            </a:pP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Calibri"/>
                <a:cs typeface="Times New Roman"/>
              </a:rPr>
              <a:t>In </a:t>
            </a:r>
            <a:r>
              <a:rPr lang="en-US" sz="2400" dirty="0">
                <a:latin typeface="Times New Roman"/>
                <a:ea typeface="Calibri"/>
                <a:cs typeface="Times New Roman"/>
              </a:rPr>
              <a:t>particular, we find </a:t>
            </a:r>
            <a:r>
              <a:rPr lang="en-US" sz="2400" dirty="0" smtClean="0">
                <a:latin typeface="Times New Roman"/>
                <a:ea typeface="Calibri"/>
                <a:cs typeface="Times New Roman"/>
              </a:rPr>
              <a:t>that his </a:t>
            </a:r>
            <a:r>
              <a:rPr lang="en-US" sz="2400" dirty="0">
                <a:latin typeface="Times New Roman"/>
                <a:ea typeface="Calibri"/>
                <a:cs typeface="Times New Roman"/>
              </a:rPr>
              <a:t>description of the state change type </a:t>
            </a:r>
            <a:r>
              <a:rPr lang="en-US" sz="2400" dirty="0" smtClean="0">
                <a:latin typeface="Times New Roman"/>
                <a:ea typeface="Calibri"/>
                <a:cs typeface="Times New Roman"/>
              </a:rPr>
              <a:t>includes </a:t>
            </a:r>
            <a:r>
              <a:rPr lang="en-US" sz="2400" dirty="0">
                <a:latin typeface="Times New Roman"/>
                <a:ea typeface="Calibri"/>
                <a:cs typeface="Times New Roman"/>
              </a:rPr>
              <a:t>existence change. </a:t>
            </a:r>
            <a:endParaRPr lang="en-US" sz="2400" dirty="0" smtClean="0">
              <a:latin typeface="Times New Roman"/>
              <a:ea typeface="Calibri"/>
              <a:cs typeface="Times New Roman"/>
            </a:endParaRPr>
          </a:p>
          <a:p>
            <a:pPr marL="0" marR="0" indent="0">
              <a:spcBef>
                <a:spcPts val="0"/>
              </a:spcBef>
              <a:spcAft>
                <a:spcPts val="0"/>
              </a:spcAft>
              <a:buNone/>
              <a:tabLst>
                <a:tab pos="-457200" algn="l"/>
              </a:tabLst>
            </a:pP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Calibri"/>
                <a:cs typeface="Times New Roman"/>
              </a:rPr>
              <a:t>This </a:t>
            </a:r>
            <a:r>
              <a:rPr lang="en-US" sz="2400" dirty="0">
                <a:latin typeface="Times New Roman"/>
                <a:ea typeface="Calibri"/>
                <a:cs typeface="Times New Roman"/>
              </a:rPr>
              <a:t>notion applies when an event participant undergoes a change from presence to absence, e.g. our </a:t>
            </a:r>
            <a:r>
              <a:rPr lang="en-US" sz="2400" dirty="0" err="1">
                <a:latin typeface="Times New Roman"/>
                <a:ea typeface="Calibri"/>
                <a:cs typeface="Times New Roman"/>
              </a:rPr>
              <a:t>andative</a:t>
            </a:r>
            <a:r>
              <a:rPr lang="en-US" sz="2400" dirty="0">
                <a:latin typeface="Times New Roman"/>
                <a:ea typeface="Calibri"/>
                <a:cs typeface="Times New Roman"/>
              </a:rPr>
              <a:t>, or from absence to presence, e.g. our </a:t>
            </a:r>
            <a:r>
              <a:rPr lang="en-US" sz="2400" dirty="0" err="1">
                <a:latin typeface="Times New Roman"/>
                <a:ea typeface="Calibri"/>
                <a:cs typeface="Times New Roman"/>
              </a:rPr>
              <a:t>venitive</a:t>
            </a:r>
            <a:r>
              <a:rPr lang="en-US" sz="2400" dirty="0">
                <a:latin typeface="Times New Roman"/>
                <a:ea typeface="Calibri"/>
                <a:cs typeface="Times New Roman"/>
              </a:rPr>
              <a:t>. </a:t>
            </a:r>
            <a:endParaRPr lang="en-US" sz="2400" dirty="0" smtClean="0">
              <a:latin typeface="Times New Roman"/>
              <a:ea typeface="Calibri"/>
              <a:cs typeface="Times New Roman"/>
            </a:endParaRPr>
          </a:p>
          <a:p>
            <a:pPr marL="0" marR="0" indent="0">
              <a:spcBef>
                <a:spcPts val="0"/>
              </a:spcBef>
              <a:spcAft>
                <a:spcPts val="0"/>
              </a:spcAft>
              <a:buNone/>
              <a:tabLst>
                <a:tab pos="-457200" algn="l"/>
              </a:tabLst>
            </a:pP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Calibri"/>
                <a:cs typeface="Times New Roman"/>
              </a:rPr>
              <a:t>Focus </a:t>
            </a:r>
            <a:r>
              <a:rPr lang="en-US" sz="2400" dirty="0">
                <a:latin typeface="Times New Roman"/>
                <a:ea typeface="Calibri"/>
                <a:cs typeface="Times New Roman"/>
              </a:rPr>
              <a:t>on existence change </a:t>
            </a:r>
            <a:r>
              <a:rPr lang="en-US" sz="2400" dirty="0" smtClean="0">
                <a:latin typeface="Times New Roman"/>
                <a:ea typeface="Calibri"/>
                <a:cs typeface="Times New Roman"/>
              </a:rPr>
              <a:t>as a subtype allows </a:t>
            </a:r>
            <a:r>
              <a:rPr lang="en-US" sz="2400" dirty="0">
                <a:latin typeface="Times New Roman"/>
                <a:ea typeface="Calibri"/>
                <a:cs typeface="Times New Roman"/>
              </a:rPr>
              <a:t>for an encompassing treatment of change of material state and change of motional/locational state. </a:t>
            </a:r>
            <a:endParaRPr lang="en-US" sz="2400" dirty="0" smtClean="0">
              <a:latin typeface="Times New Roman"/>
              <a:ea typeface="Calibri"/>
              <a:cs typeface="Times New Roman"/>
            </a:endParaRPr>
          </a:p>
          <a:p>
            <a:pPr marL="0" marR="0" indent="0">
              <a:spcBef>
                <a:spcPts val="0"/>
              </a:spcBef>
              <a:spcAft>
                <a:spcPts val="0"/>
              </a:spcAft>
              <a:buNone/>
              <a:tabLst>
                <a:tab pos="-457200" algn="l"/>
              </a:tabLst>
            </a:pPr>
            <a:endParaRPr lang="en-US" sz="2400" dirty="0">
              <a:latin typeface="Times New Roman"/>
              <a:ea typeface="Calibri"/>
              <a:cs typeface="Times New Roman"/>
            </a:endParaRPr>
          </a:p>
          <a:p>
            <a:pPr marL="0" marR="0" indent="0">
              <a:spcBef>
                <a:spcPts val="0"/>
              </a:spcBef>
              <a:spcAft>
                <a:spcPts val="0"/>
              </a:spcAft>
              <a:buNone/>
              <a:tabLst>
                <a:tab pos="-457200" algn="l"/>
              </a:tabLst>
            </a:pPr>
            <a:r>
              <a:rPr lang="en-US" sz="2400" dirty="0" smtClean="0">
                <a:latin typeface="Times New Roman"/>
                <a:ea typeface="Calibri"/>
                <a:cs typeface="Times New Roman"/>
              </a:rPr>
              <a:t>Clearly</a:t>
            </a:r>
            <a:r>
              <a:rPr lang="en-US" sz="2400" dirty="0">
                <a:latin typeface="Times New Roman"/>
                <a:ea typeface="Calibri"/>
                <a:cs typeface="Times New Roman"/>
              </a:rPr>
              <a:t>, further investigation of the range of </a:t>
            </a:r>
            <a:r>
              <a:rPr lang="en-US" sz="2400" dirty="0" err="1">
                <a:latin typeface="Times New Roman"/>
                <a:ea typeface="Calibri"/>
                <a:cs typeface="Times New Roman"/>
              </a:rPr>
              <a:t>Emai’s</a:t>
            </a:r>
            <a:r>
              <a:rPr lang="en-US" sz="2400" dirty="0">
                <a:latin typeface="Times New Roman"/>
                <a:ea typeface="Calibri"/>
                <a:cs typeface="Times New Roman"/>
              </a:rPr>
              <a:t> DD particles will be required in order to clarify the type and range of events they encode and what constraints they operate under.  </a:t>
            </a:r>
          </a:p>
          <a:p>
            <a:pPr marL="0" marR="0" indent="0">
              <a:spcBef>
                <a:spcPts val="0"/>
              </a:spcBef>
              <a:spcAft>
                <a:spcPts val="0"/>
              </a:spcAft>
              <a:buNone/>
              <a:tabLst>
                <a:tab pos="182880" algn="l"/>
              </a:tabLst>
            </a:pPr>
            <a:endParaRPr lang="en-US" sz="2400" dirty="0">
              <a:effectLst/>
              <a:latin typeface="Times New Roman"/>
              <a:ea typeface="Calibri"/>
            </a:endParaRPr>
          </a:p>
        </p:txBody>
      </p:sp>
    </p:spTree>
    <p:extLst>
      <p:ext uri="{BB962C8B-B14F-4D97-AF65-F5344CB8AC3E}">
        <p14:creationId xmlns:p14="http://schemas.microsoft.com/office/powerpoint/2010/main" val="587776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tabLst>
                <a:tab pos="182880" algn="l"/>
              </a:tabLst>
            </a:pPr>
            <a:endParaRPr lang="en-US" sz="2800" dirty="0" smtClean="0">
              <a:effectLst/>
              <a:latin typeface="Times New Roman"/>
              <a:ea typeface="Calibri"/>
            </a:endParaRPr>
          </a:p>
          <a:p>
            <a:pPr marL="0" marR="0" indent="0">
              <a:spcBef>
                <a:spcPts val="0"/>
              </a:spcBef>
              <a:spcAft>
                <a:spcPts val="0"/>
              </a:spcAft>
              <a:buNone/>
              <a:tabLst>
                <a:tab pos="182880" algn="l"/>
              </a:tabLst>
            </a:pPr>
            <a:endParaRPr lang="en-US" sz="2800" dirty="0">
              <a:latin typeface="Times New Roman"/>
              <a:ea typeface="Calibri"/>
            </a:endParaRPr>
          </a:p>
          <a:p>
            <a:pPr marL="0" marR="0" indent="0">
              <a:spcBef>
                <a:spcPts val="0"/>
              </a:spcBef>
              <a:spcAft>
                <a:spcPts val="0"/>
              </a:spcAft>
              <a:buNone/>
              <a:tabLst>
                <a:tab pos="182880" algn="l"/>
              </a:tabLst>
            </a:pPr>
            <a:endParaRPr lang="en-US" sz="2800" dirty="0" smtClean="0">
              <a:effectLst/>
              <a:latin typeface="Times New Roman"/>
              <a:ea typeface="Calibri"/>
            </a:endParaRPr>
          </a:p>
          <a:p>
            <a:pPr marL="0" marR="0" indent="0">
              <a:spcBef>
                <a:spcPts val="0"/>
              </a:spcBef>
              <a:spcAft>
                <a:spcPts val="0"/>
              </a:spcAft>
              <a:buNone/>
              <a:tabLst>
                <a:tab pos="182880" algn="l"/>
              </a:tabLst>
            </a:pPr>
            <a:endParaRPr lang="en-US" sz="2800" dirty="0">
              <a:latin typeface="Times New Roman"/>
              <a:ea typeface="Calibri"/>
            </a:endParaRPr>
          </a:p>
          <a:p>
            <a:pPr marL="0" marR="0" indent="0">
              <a:spcBef>
                <a:spcPts val="0"/>
              </a:spcBef>
              <a:spcAft>
                <a:spcPts val="0"/>
              </a:spcAft>
              <a:buNone/>
              <a:tabLst>
                <a:tab pos="182880" algn="l"/>
              </a:tabLst>
            </a:pPr>
            <a:endParaRPr lang="en-US" sz="2800" dirty="0" smtClean="0">
              <a:effectLst/>
              <a:latin typeface="Times New Roman"/>
              <a:ea typeface="Calibri"/>
            </a:endParaRPr>
          </a:p>
          <a:p>
            <a:pPr marL="0" marR="0" indent="0">
              <a:spcBef>
                <a:spcPts val="0"/>
              </a:spcBef>
              <a:spcAft>
                <a:spcPts val="0"/>
              </a:spcAft>
              <a:buNone/>
              <a:tabLst>
                <a:tab pos="182880" algn="l"/>
              </a:tabLst>
            </a:pPr>
            <a:endParaRPr lang="en-US" sz="2800" dirty="0">
              <a:latin typeface="Times New Roman"/>
              <a:ea typeface="Calibri"/>
            </a:endParaRPr>
          </a:p>
          <a:p>
            <a:pPr marL="0" marR="0" indent="0" algn="ctr">
              <a:spcBef>
                <a:spcPts val="0"/>
              </a:spcBef>
              <a:spcAft>
                <a:spcPts val="0"/>
              </a:spcAft>
              <a:buNone/>
              <a:tabLst>
                <a:tab pos="182880" algn="l"/>
              </a:tabLst>
            </a:pPr>
            <a:r>
              <a:rPr lang="en-US" sz="2800" dirty="0" smtClean="0">
                <a:effectLst/>
                <a:latin typeface="Times New Roman"/>
                <a:ea typeface="Calibri"/>
              </a:rPr>
              <a:t>Thanks. </a:t>
            </a:r>
            <a:endParaRPr lang="en-US" sz="2800" dirty="0">
              <a:effectLst/>
              <a:latin typeface="Times New Roman"/>
              <a:ea typeface="Calibri"/>
            </a:endParaRPr>
          </a:p>
        </p:txBody>
      </p:sp>
    </p:spTree>
    <p:extLst>
      <p:ext uri="{BB962C8B-B14F-4D97-AF65-F5344CB8AC3E}">
        <p14:creationId xmlns:p14="http://schemas.microsoft.com/office/powerpoint/2010/main" val="200947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References </a:t>
            </a:r>
          </a:p>
          <a:p>
            <a:pPr marL="0" marR="0" indent="0">
              <a:spcBef>
                <a:spcPts val="0"/>
              </a:spcBef>
              <a:spcAft>
                <a:spcPts val="0"/>
              </a:spcAft>
              <a:buNone/>
            </a:pPr>
            <a:r>
              <a:rPr lang="en-US" sz="2800" dirty="0">
                <a:latin typeface="Times New Roman"/>
                <a:ea typeface="Calibri"/>
                <a:cs typeface="Times New Roman"/>
              </a:rPr>
              <a:t> </a:t>
            </a:r>
          </a:p>
          <a:p>
            <a:pPr marL="0" marR="0" indent="0" algn="just">
              <a:spcBef>
                <a:spcPts val="0"/>
              </a:spcBef>
              <a:spcAft>
                <a:spcPts val="0"/>
              </a:spcAft>
              <a:buNone/>
              <a:tabLst>
                <a:tab pos="161925" algn="l"/>
              </a:tabLst>
            </a:pPr>
            <a:r>
              <a:rPr lang="en-US" sz="1800" dirty="0" err="1">
                <a:latin typeface="Times New Roman"/>
                <a:ea typeface="Calibri"/>
              </a:rPr>
              <a:t>Elugbe</a:t>
            </a:r>
            <a:r>
              <a:rPr lang="en-US" sz="1800" dirty="0">
                <a:latin typeface="Times New Roman"/>
                <a:ea typeface="Calibri"/>
              </a:rPr>
              <a:t>, Ben. 1989. Comparative Edoid: Phonology and lexicon. Port Harcourt: University of Port Harcourt Press</a:t>
            </a:r>
            <a:r>
              <a:rPr lang="en-US" sz="1800" dirty="0" smtClean="0">
                <a:latin typeface="Times New Roman"/>
                <a:ea typeface="Calibri"/>
              </a:rPr>
              <a:t>.</a:t>
            </a:r>
            <a:endParaRPr lang="en-US" sz="2800" dirty="0">
              <a:latin typeface="Times New Roman"/>
              <a:ea typeface="Calibri"/>
              <a:cs typeface="Times New Roman"/>
            </a:endParaRPr>
          </a:p>
          <a:p>
            <a:pPr marL="0" marR="0" indent="0" algn="just">
              <a:spcBef>
                <a:spcPts val="0"/>
              </a:spcBef>
              <a:spcAft>
                <a:spcPts val="0"/>
              </a:spcAft>
              <a:buNone/>
              <a:tabLst>
                <a:tab pos="161925" algn="l"/>
              </a:tabLst>
            </a:pPr>
            <a:r>
              <a:rPr lang="en-US" sz="1800" dirty="0">
                <a:latin typeface="Times New Roman"/>
                <a:ea typeface="Calibri"/>
              </a:rPr>
              <a:t>Guillaume, Antoine. 2016. Associated motion in South America: Typological and areal perspectives. </a:t>
            </a:r>
            <a:r>
              <a:rPr lang="en-US" sz="1800" i="1" dirty="0">
                <a:latin typeface="Times New Roman"/>
                <a:ea typeface="Calibri"/>
              </a:rPr>
              <a:t>Linguistic Typology</a:t>
            </a:r>
            <a:r>
              <a:rPr lang="en-US" sz="1800" dirty="0">
                <a:latin typeface="Times New Roman"/>
                <a:ea typeface="Calibri"/>
              </a:rPr>
              <a:t> 21.1.81-177</a:t>
            </a:r>
            <a:r>
              <a:rPr lang="en-US" sz="1800" dirty="0" smtClean="0">
                <a:latin typeface="Times New Roman"/>
                <a:ea typeface="Calibri"/>
              </a:rPr>
              <a:t>.</a:t>
            </a:r>
            <a:endParaRPr lang="en-US" sz="2800" dirty="0">
              <a:latin typeface="Times New Roman"/>
              <a:ea typeface="Calibri"/>
              <a:cs typeface="Times New Roman"/>
            </a:endParaRPr>
          </a:p>
          <a:p>
            <a:pPr marL="0" marR="0" indent="0" algn="just">
              <a:spcBef>
                <a:spcPts val="0"/>
              </a:spcBef>
              <a:spcAft>
                <a:spcPts val="0"/>
              </a:spcAft>
              <a:buNone/>
              <a:tabLst>
                <a:tab pos="161925" algn="l"/>
              </a:tabLst>
            </a:pPr>
            <a:r>
              <a:rPr lang="en-US" sz="1800" dirty="0">
                <a:latin typeface="Times New Roman"/>
                <a:ea typeface="Calibri"/>
              </a:rPr>
              <a:t>Hooper, Robin. 2002. </a:t>
            </a:r>
            <a:r>
              <a:rPr lang="en-US" sz="1800" dirty="0" err="1">
                <a:latin typeface="Times New Roman"/>
                <a:ea typeface="Calibri"/>
              </a:rPr>
              <a:t>Deixis</a:t>
            </a:r>
            <a:r>
              <a:rPr lang="en-US" sz="1800" dirty="0">
                <a:latin typeface="Times New Roman"/>
                <a:ea typeface="Calibri"/>
              </a:rPr>
              <a:t> and aspect: The </a:t>
            </a:r>
            <a:r>
              <a:rPr lang="en-US" sz="1800" dirty="0" err="1">
                <a:latin typeface="Times New Roman"/>
                <a:ea typeface="Calibri"/>
              </a:rPr>
              <a:t>Tokelaun</a:t>
            </a:r>
            <a:r>
              <a:rPr lang="en-US" sz="1800" dirty="0">
                <a:latin typeface="Times New Roman"/>
                <a:ea typeface="Calibri"/>
              </a:rPr>
              <a:t> directional particles </a:t>
            </a:r>
            <a:r>
              <a:rPr lang="en-US" sz="1800" i="1" dirty="0" err="1">
                <a:latin typeface="Times New Roman"/>
                <a:ea typeface="Calibri"/>
              </a:rPr>
              <a:t>mai</a:t>
            </a:r>
            <a:r>
              <a:rPr lang="en-US" sz="1800" dirty="0">
                <a:latin typeface="Times New Roman"/>
                <a:ea typeface="Calibri"/>
              </a:rPr>
              <a:t> and </a:t>
            </a:r>
            <a:r>
              <a:rPr lang="en-US" sz="1800" i="1" dirty="0" err="1">
                <a:latin typeface="Times New Roman"/>
                <a:ea typeface="Calibri"/>
              </a:rPr>
              <a:t>atu</a:t>
            </a:r>
            <a:r>
              <a:rPr lang="en-US" sz="1800" dirty="0">
                <a:latin typeface="Times New Roman"/>
                <a:ea typeface="Calibri"/>
              </a:rPr>
              <a:t>. </a:t>
            </a:r>
            <a:r>
              <a:rPr lang="en-US" sz="1800" i="1" dirty="0">
                <a:latin typeface="Times New Roman"/>
                <a:ea typeface="Calibri"/>
              </a:rPr>
              <a:t>Studies in Language</a:t>
            </a:r>
            <a:r>
              <a:rPr lang="en-US" sz="1800" dirty="0">
                <a:latin typeface="Times New Roman"/>
                <a:ea typeface="Calibri"/>
              </a:rPr>
              <a:t> 26.2.283-313</a:t>
            </a:r>
            <a:r>
              <a:rPr lang="en-US" sz="1800" dirty="0" smtClean="0">
                <a:latin typeface="Times New Roman"/>
                <a:ea typeface="Calibri"/>
              </a:rPr>
              <a:t>.</a:t>
            </a:r>
            <a:endParaRPr lang="en-US" sz="2800" dirty="0">
              <a:latin typeface="Times New Roman"/>
              <a:ea typeface="Calibri"/>
              <a:cs typeface="Times New Roman"/>
            </a:endParaRPr>
          </a:p>
          <a:p>
            <a:pPr marL="0" marR="0" indent="0" algn="just">
              <a:spcBef>
                <a:spcPts val="0"/>
              </a:spcBef>
              <a:spcAft>
                <a:spcPts val="0"/>
              </a:spcAft>
              <a:buNone/>
              <a:tabLst>
                <a:tab pos="161925" algn="l"/>
              </a:tabLst>
            </a:pPr>
            <a:r>
              <a:rPr lang="en-US" sz="1800" dirty="0">
                <a:latin typeface="Times New Roman"/>
                <a:ea typeface="Calibri"/>
              </a:rPr>
              <a:t>Hyman, Larry H. 2007. Niger-Congo verb extensions: Overview and discussion. In Doris Payne and Jaime Peña (eds.), </a:t>
            </a:r>
            <a:r>
              <a:rPr lang="en-US" sz="1800" i="1" dirty="0">
                <a:latin typeface="Times New Roman"/>
                <a:ea typeface="Calibri"/>
              </a:rPr>
              <a:t>Selected Proceedings of the 37</a:t>
            </a:r>
            <a:r>
              <a:rPr lang="en-US" sz="1800" i="1" baseline="30000" dirty="0">
                <a:latin typeface="Times New Roman"/>
                <a:ea typeface="Calibri"/>
              </a:rPr>
              <a:t>th</a:t>
            </a:r>
            <a:r>
              <a:rPr lang="en-US" sz="1800" i="1" dirty="0">
                <a:latin typeface="Times New Roman"/>
                <a:ea typeface="Calibri"/>
              </a:rPr>
              <a:t> Annual Conference on African Linguistics</a:t>
            </a:r>
            <a:r>
              <a:rPr lang="en-US" sz="1800" dirty="0">
                <a:latin typeface="Times New Roman"/>
                <a:ea typeface="Calibri"/>
              </a:rPr>
              <a:t>. 149-163. Somerville, MA: </a:t>
            </a:r>
            <a:r>
              <a:rPr lang="en-US" sz="1800" dirty="0" err="1">
                <a:latin typeface="Times New Roman"/>
                <a:ea typeface="Calibri"/>
              </a:rPr>
              <a:t>Cascadilla</a:t>
            </a:r>
            <a:r>
              <a:rPr lang="en-US" sz="1800" dirty="0">
                <a:latin typeface="Times New Roman"/>
                <a:ea typeface="Calibri"/>
              </a:rPr>
              <a:t> Proceedings Project. </a:t>
            </a:r>
            <a:endParaRPr lang="en-US" sz="2800" dirty="0">
              <a:latin typeface="Times New Roman"/>
              <a:ea typeface="Calibri"/>
              <a:cs typeface="Times New Roman"/>
            </a:endParaRPr>
          </a:p>
          <a:p>
            <a:pPr marL="0" marR="0" indent="0" algn="just">
              <a:spcBef>
                <a:spcPts val="0"/>
              </a:spcBef>
              <a:spcAft>
                <a:spcPts val="0"/>
              </a:spcAft>
              <a:buNone/>
              <a:tabLst>
                <a:tab pos="161925" algn="l"/>
              </a:tabLst>
            </a:pPr>
            <a:r>
              <a:rPr lang="en-US" sz="1800" dirty="0">
                <a:latin typeface="Times New Roman"/>
                <a:ea typeface="Calibri"/>
              </a:rPr>
              <a:t>Koch, Harold. 1984. The category of associated motion in </a:t>
            </a:r>
            <a:r>
              <a:rPr lang="en-US" sz="1800" dirty="0" err="1">
                <a:latin typeface="Times New Roman"/>
                <a:ea typeface="Calibri"/>
              </a:rPr>
              <a:t>Kaytej</a:t>
            </a:r>
            <a:r>
              <a:rPr lang="en-US" sz="1800" dirty="0">
                <a:latin typeface="Times New Roman"/>
                <a:ea typeface="Calibri"/>
              </a:rPr>
              <a:t>. Language in Central Australia 1.23-34</a:t>
            </a:r>
            <a:r>
              <a:rPr lang="en-US" sz="1800" dirty="0" smtClean="0">
                <a:latin typeface="Times New Roman"/>
                <a:ea typeface="Calibri"/>
              </a:rPr>
              <a:t>.</a:t>
            </a:r>
            <a:endParaRPr lang="en-US" sz="2800" dirty="0">
              <a:latin typeface="Times New Roman"/>
              <a:ea typeface="Calibri"/>
              <a:cs typeface="Times New Roman"/>
            </a:endParaRPr>
          </a:p>
          <a:p>
            <a:pPr marL="0" marR="0" indent="0" algn="just">
              <a:spcBef>
                <a:spcPts val="0"/>
              </a:spcBef>
              <a:spcAft>
                <a:spcPts val="0"/>
              </a:spcAft>
              <a:buNone/>
              <a:tabLst>
                <a:tab pos="161925" algn="l"/>
              </a:tabLst>
            </a:pPr>
            <a:r>
              <a:rPr lang="en-US" sz="1800" dirty="0" err="1">
                <a:latin typeface="Times New Roman"/>
                <a:ea typeface="Calibri"/>
              </a:rPr>
              <a:t>Schadeberg</a:t>
            </a:r>
            <a:r>
              <a:rPr lang="en-US" sz="1800" dirty="0">
                <a:latin typeface="Times New Roman"/>
                <a:ea typeface="Calibri"/>
              </a:rPr>
              <a:t>, </a:t>
            </a:r>
            <a:r>
              <a:rPr lang="en-US" sz="1800" dirty="0" err="1">
                <a:latin typeface="Times New Roman"/>
                <a:ea typeface="Calibri"/>
              </a:rPr>
              <a:t>Thilo</a:t>
            </a:r>
            <a:r>
              <a:rPr lang="en-US" sz="1800" dirty="0">
                <a:latin typeface="Times New Roman"/>
                <a:ea typeface="Calibri"/>
              </a:rPr>
              <a:t> C. 2003. Derivation. In Derek Nurse and Gérard </a:t>
            </a:r>
            <a:r>
              <a:rPr lang="en-US" sz="1800" dirty="0" err="1">
                <a:latin typeface="Times New Roman"/>
                <a:ea typeface="Calibri"/>
              </a:rPr>
              <a:t>Philippson</a:t>
            </a:r>
            <a:r>
              <a:rPr lang="en-US" sz="1800" dirty="0">
                <a:latin typeface="Times New Roman"/>
                <a:ea typeface="Calibri"/>
              </a:rPr>
              <a:t> (eds.), </a:t>
            </a:r>
            <a:r>
              <a:rPr lang="en-US" sz="1800" i="1" dirty="0">
                <a:latin typeface="Times New Roman"/>
                <a:ea typeface="Calibri"/>
              </a:rPr>
              <a:t>The Bantu Languages</a:t>
            </a:r>
            <a:r>
              <a:rPr lang="en-US" sz="1800" dirty="0">
                <a:latin typeface="Times New Roman"/>
                <a:ea typeface="Calibri"/>
              </a:rPr>
              <a:t>. 71-89. London: Routledge. </a:t>
            </a:r>
            <a:endParaRPr lang="en-US" sz="2800" dirty="0">
              <a:latin typeface="Times New Roman"/>
              <a:ea typeface="Calibri"/>
              <a:cs typeface="Times New Roman"/>
            </a:endParaRPr>
          </a:p>
          <a:p>
            <a:pPr marL="0" marR="0" indent="0" algn="just">
              <a:spcBef>
                <a:spcPts val="0"/>
              </a:spcBef>
              <a:spcAft>
                <a:spcPts val="0"/>
              </a:spcAft>
              <a:buNone/>
              <a:tabLst>
                <a:tab pos="161925" algn="l"/>
              </a:tabLst>
            </a:pPr>
            <a:r>
              <a:rPr lang="en-US" sz="1800" dirty="0" err="1">
                <a:latin typeface="Times New Roman"/>
                <a:ea typeface="Calibri"/>
              </a:rPr>
              <a:t>Talmy</a:t>
            </a:r>
            <a:r>
              <a:rPr lang="en-US" sz="1800" dirty="0">
                <a:latin typeface="Times New Roman"/>
                <a:ea typeface="Calibri"/>
              </a:rPr>
              <a:t>, Leonard. 1985. Lexicalization patterns: semantic structure in lexical forms. In T. </a:t>
            </a:r>
            <a:r>
              <a:rPr lang="en-US" sz="1800" dirty="0" err="1">
                <a:latin typeface="Times New Roman"/>
                <a:ea typeface="Calibri"/>
              </a:rPr>
              <a:t>Shopen</a:t>
            </a:r>
            <a:r>
              <a:rPr lang="en-US" sz="1800" dirty="0">
                <a:latin typeface="Times New Roman"/>
                <a:ea typeface="Calibri"/>
              </a:rPr>
              <a:t> (ed.), </a:t>
            </a:r>
            <a:r>
              <a:rPr lang="en-US" sz="1800" i="1" dirty="0" smtClean="0">
                <a:latin typeface="Times New Roman"/>
                <a:ea typeface="Calibri"/>
              </a:rPr>
              <a:t>Language Typology </a:t>
            </a:r>
            <a:r>
              <a:rPr lang="en-US" sz="1800" i="1" dirty="0">
                <a:latin typeface="Times New Roman"/>
                <a:ea typeface="Calibri"/>
              </a:rPr>
              <a:t>and Syntactic Description III</a:t>
            </a:r>
            <a:r>
              <a:rPr lang="en-US" sz="1800" dirty="0">
                <a:latin typeface="Times New Roman"/>
                <a:ea typeface="Calibri"/>
              </a:rPr>
              <a:t>, 57-149. New York: Cambridge University Press.</a:t>
            </a:r>
          </a:p>
          <a:p>
            <a:pPr marL="0" marR="0" indent="0" algn="just">
              <a:spcBef>
                <a:spcPts val="0"/>
              </a:spcBef>
              <a:spcAft>
                <a:spcPts val="0"/>
              </a:spcAft>
              <a:buNone/>
              <a:tabLst>
                <a:tab pos="161925" algn="l"/>
              </a:tabLst>
            </a:pPr>
            <a:r>
              <a:rPr lang="en-US" sz="1800" dirty="0" err="1" smtClean="0">
                <a:latin typeface="Times New Roman"/>
                <a:ea typeface="Calibri"/>
              </a:rPr>
              <a:t>Talmy</a:t>
            </a:r>
            <a:r>
              <a:rPr lang="en-US" sz="1800" dirty="0">
                <a:latin typeface="Times New Roman"/>
                <a:ea typeface="Calibri"/>
              </a:rPr>
              <a:t>, Leonard. 1991. Path to realization: A typology of event conflation. </a:t>
            </a:r>
            <a:r>
              <a:rPr lang="en-US" sz="1800" i="1" dirty="0">
                <a:latin typeface="Times New Roman"/>
                <a:ea typeface="Calibri"/>
              </a:rPr>
              <a:t>Proceedings of the Seventeenth Annual Meeting of the Berkeley Linguistics Society</a:t>
            </a:r>
            <a:r>
              <a:rPr lang="en-US" sz="1800" dirty="0">
                <a:latin typeface="Times New Roman"/>
                <a:ea typeface="Calibri"/>
              </a:rPr>
              <a:t> 17, 480-519.</a:t>
            </a:r>
          </a:p>
          <a:p>
            <a:pPr marL="0" marR="0" indent="0" algn="just">
              <a:spcBef>
                <a:spcPts val="0"/>
              </a:spcBef>
              <a:spcAft>
                <a:spcPts val="0"/>
              </a:spcAft>
              <a:buNone/>
              <a:tabLst>
                <a:tab pos="161925" algn="l"/>
              </a:tabLst>
            </a:pPr>
            <a:r>
              <a:rPr lang="en-US" sz="1800" dirty="0" err="1" smtClean="0">
                <a:latin typeface="Times New Roman"/>
                <a:ea typeface="Calibri"/>
              </a:rPr>
              <a:t>Talmy</a:t>
            </a:r>
            <a:r>
              <a:rPr lang="en-US" sz="1800" dirty="0">
                <a:latin typeface="Times New Roman"/>
                <a:ea typeface="Calibri"/>
              </a:rPr>
              <a:t>, Leonard. 2000. Toward a Cognitive Semantics: Volumes I and II. Cambridge: MIT Press.</a:t>
            </a:r>
          </a:p>
          <a:p>
            <a:pPr marL="0" marR="0" indent="0" algn="just">
              <a:spcBef>
                <a:spcPts val="0"/>
              </a:spcBef>
              <a:spcAft>
                <a:spcPts val="0"/>
              </a:spcAft>
              <a:buNone/>
              <a:tabLst>
                <a:tab pos="161925" algn="l"/>
              </a:tabLst>
            </a:pPr>
            <a:r>
              <a:rPr lang="en-US" sz="1800" dirty="0" smtClean="0">
                <a:latin typeface="Times New Roman"/>
                <a:ea typeface="Calibri"/>
              </a:rPr>
              <a:t>Williamson</a:t>
            </a:r>
            <a:r>
              <a:rPr lang="en-US" sz="1800" dirty="0">
                <a:latin typeface="Times New Roman"/>
                <a:ea typeface="Calibri"/>
              </a:rPr>
              <a:t>, Kay &amp; Roger Blench. 2000. ‘Niger Congo’. In Bernd Heine &amp; Derek Nurse </a:t>
            </a:r>
            <a:r>
              <a:rPr lang="en-US" sz="1800" dirty="0">
                <a:latin typeface="Times New Roman"/>
                <a:ea typeface="Times New Roman"/>
              </a:rPr>
              <a:t>(eds.), </a:t>
            </a:r>
            <a:r>
              <a:rPr lang="en-US" sz="1800" i="1" dirty="0">
                <a:latin typeface="Times New Roman"/>
                <a:ea typeface="Times New Roman"/>
              </a:rPr>
              <a:t>African Languages: An Introduction</a:t>
            </a:r>
            <a:r>
              <a:rPr lang="en-US" sz="1800" dirty="0">
                <a:latin typeface="Times New Roman"/>
                <a:ea typeface="Times New Roman"/>
              </a:rPr>
              <a:t>, 11-42. New York: Cambridge University Press.</a:t>
            </a:r>
            <a:endParaRPr lang="en-US" sz="1800" dirty="0">
              <a:latin typeface="Times New Roman"/>
              <a:ea typeface="Calibri"/>
            </a:endParaRPr>
          </a:p>
          <a:p>
            <a:pPr marL="0" marR="0" indent="0">
              <a:spcBef>
                <a:spcPts val="0"/>
              </a:spcBef>
              <a:spcAft>
                <a:spcPts val="0"/>
              </a:spcAft>
              <a:buNone/>
            </a:pPr>
            <a:endParaRPr lang="en-US" sz="2800" dirty="0">
              <a:latin typeface="Times New Roman"/>
              <a:ea typeface="Calibri"/>
              <a:cs typeface="Times New Roman"/>
            </a:endParaRPr>
          </a:p>
          <a:p>
            <a:pPr marL="0" marR="0" indent="0">
              <a:spcBef>
                <a:spcPts val="0"/>
              </a:spcBef>
              <a:spcAft>
                <a:spcPts val="0"/>
              </a:spcAft>
              <a:buNone/>
              <a:tabLst>
                <a:tab pos="182880" algn="l"/>
              </a:tabLst>
            </a:pPr>
            <a:endParaRPr lang="en-US" sz="1800" dirty="0">
              <a:effectLst/>
              <a:latin typeface="Times New Roman"/>
              <a:ea typeface="Calibri"/>
            </a:endParaRPr>
          </a:p>
        </p:txBody>
      </p:sp>
    </p:spTree>
    <p:extLst>
      <p:ext uri="{BB962C8B-B14F-4D97-AF65-F5344CB8AC3E}">
        <p14:creationId xmlns:p14="http://schemas.microsoft.com/office/powerpoint/2010/main" val="2062887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000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8991600" cy="670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449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0"/>
            <a:ext cx="9144000" cy="6858000"/>
          </a:xfrm>
        </p:spPr>
        <p:txBody>
          <a:bodyPr/>
          <a:lstStyle/>
          <a:p>
            <a:pPr eaLnBrk="1" hangingPunct="1"/>
            <a:endParaRPr lang="en-US" altLang="en-US" smtClean="0"/>
          </a:p>
        </p:txBody>
      </p:sp>
      <p:pic>
        <p:nvPicPr>
          <p:cNvPr id="10243" name="Picture 4" descr="Akoko_Edo_North_Veget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58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p:txBody>
          <a:bodyPr/>
          <a:lstStyle/>
          <a:p>
            <a:pPr eaLnBrk="1" hangingPunct="1"/>
            <a:endParaRPr lang="en-US" altLang="en-US" smtClean="0"/>
          </a:p>
        </p:txBody>
      </p:sp>
      <p:pic>
        <p:nvPicPr>
          <p:cNvPr id="11267" name="Picture 3" descr="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15240000"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97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indent="0">
              <a:spcBef>
                <a:spcPts val="0"/>
              </a:spcBef>
              <a:spcAft>
                <a:spcPts val="0"/>
              </a:spcAft>
              <a:buNone/>
            </a:pPr>
            <a:r>
              <a:rPr lang="en-US" sz="2400" dirty="0">
                <a:latin typeface="Times New Roman"/>
                <a:ea typeface="Calibri"/>
                <a:cs typeface="Times New Roman"/>
              </a:rPr>
              <a:t>In </a:t>
            </a:r>
            <a:r>
              <a:rPr lang="en-US" sz="2400" dirty="0" err="1">
                <a:latin typeface="Times New Roman"/>
                <a:ea typeface="Calibri"/>
                <a:cs typeface="Times New Roman"/>
              </a:rPr>
              <a:t>Emai</a:t>
            </a:r>
            <a:r>
              <a:rPr lang="en-US" sz="2400" dirty="0">
                <a:latin typeface="Times New Roman"/>
                <a:ea typeface="Calibri"/>
                <a:cs typeface="Times New Roman"/>
              </a:rPr>
              <a:t> the coding of deictic directionality, although a type of motion, is distinct from that of translational motion (a figure moving with respect to a ground/landmark) and deictic translational motion (a figure moving with respect to a deictic reference point).  </a:t>
            </a:r>
          </a:p>
          <a:p>
            <a:pPr marL="0" marR="0" indent="0">
              <a:spcBef>
                <a:spcPts val="0"/>
              </a:spcBef>
              <a:spcAft>
                <a:spcPts val="0"/>
              </a:spcAft>
              <a:buNone/>
            </a:pPr>
            <a:r>
              <a:rPr lang="en-US" sz="2400" dirty="0">
                <a:latin typeface="Times New Roman"/>
                <a:ea typeface="Calibri"/>
                <a:cs typeface="Times New Roman"/>
              </a:rPr>
              <a:t> </a:t>
            </a:r>
          </a:p>
          <a:p>
            <a:pPr marL="0" marR="0" indent="0">
              <a:spcBef>
                <a:spcPts val="0"/>
              </a:spcBef>
              <a:spcAft>
                <a:spcPts val="0"/>
              </a:spcAft>
              <a:buNone/>
            </a:pPr>
            <a:r>
              <a:rPr lang="en-US" sz="2400" dirty="0">
                <a:latin typeface="Times New Roman"/>
                <a:ea typeface="Calibri"/>
                <a:cs typeface="Times New Roman"/>
              </a:rPr>
              <a:t>Regarding translational motion, </a:t>
            </a:r>
            <a:r>
              <a:rPr lang="en-US" sz="2400" dirty="0" err="1">
                <a:latin typeface="Times New Roman"/>
                <a:ea typeface="Calibri"/>
                <a:cs typeface="Times New Roman"/>
              </a:rPr>
              <a:t>Emai</a:t>
            </a:r>
            <a:r>
              <a:rPr lang="en-US" sz="2400" dirty="0">
                <a:latin typeface="Times New Roman"/>
                <a:ea typeface="Calibri"/>
                <a:cs typeface="Times New Roman"/>
              </a:rPr>
              <a:t> conflates </a:t>
            </a:r>
            <a:r>
              <a:rPr lang="en-US" sz="2400" dirty="0" err="1">
                <a:latin typeface="Times New Roman"/>
                <a:ea typeface="Calibri"/>
                <a:cs typeface="Times New Roman"/>
              </a:rPr>
              <a:t>Motion+Path</a:t>
            </a:r>
            <a:r>
              <a:rPr lang="en-US" sz="2400" dirty="0">
                <a:latin typeface="Times New Roman"/>
                <a:ea typeface="Calibri"/>
                <a:cs typeface="Times New Roman"/>
              </a:rPr>
              <a:t> in verbs that occur in simple predicates as well as in series with a Manner verb in a complex predicate. </a:t>
            </a:r>
            <a:endParaRPr lang="en-US" sz="2400" dirty="0" smtClean="0">
              <a:latin typeface="Times New Roman"/>
              <a:ea typeface="Calibri"/>
              <a:cs typeface="Times New Roman"/>
            </a:endParaRPr>
          </a:p>
          <a:p>
            <a:pPr marL="0" marR="0" indent="0">
              <a:spcBef>
                <a:spcPts val="0"/>
              </a:spcBef>
              <a:spcAft>
                <a:spcPts val="0"/>
              </a:spcAft>
              <a:buNone/>
            </a:pPr>
            <a:endParaRPr lang="en-US" sz="2400" dirty="0" smtClean="0">
              <a:solidFill>
                <a:prstClr val="black"/>
              </a:solidFill>
              <a:latin typeface="Times New Roman"/>
              <a:ea typeface="Times New Roman"/>
              <a:cs typeface="Times New Roman"/>
            </a:endParaRPr>
          </a:p>
          <a:p>
            <a:pPr marL="0" lvl="0" indent="0">
              <a:spcBef>
                <a:spcPts val="0"/>
              </a:spcBef>
              <a:buNone/>
              <a:tabLst>
                <a:tab pos="182880" algn="l"/>
              </a:tabLst>
            </a:pPr>
            <a:endParaRPr lang="en-US" sz="2400" dirty="0">
              <a:solidFill>
                <a:prstClr val="black"/>
              </a:solidFill>
              <a:latin typeface="Times New Roman"/>
              <a:ea typeface="Times New Roman"/>
              <a:cs typeface="Times New Roman"/>
            </a:endParaRPr>
          </a:p>
          <a:p>
            <a:pPr marL="0" marR="0" indent="0">
              <a:spcBef>
                <a:spcPts val="0"/>
              </a:spcBef>
              <a:spcAft>
                <a:spcPts val="0"/>
              </a:spcAft>
              <a:buNone/>
            </a:pPr>
            <a:endParaRPr lang="en-US" sz="2400" dirty="0">
              <a:latin typeface="Times New Roman"/>
              <a:ea typeface="Calibri"/>
              <a:cs typeface="Times New Roman"/>
            </a:endParaRPr>
          </a:p>
          <a:p>
            <a:endParaRPr lang="en-US" sz="2400" dirty="0"/>
          </a:p>
        </p:txBody>
      </p:sp>
    </p:spTree>
    <p:extLst>
      <p:ext uri="{BB962C8B-B14F-4D97-AF65-F5344CB8AC3E}">
        <p14:creationId xmlns:p14="http://schemas.microsoft.com/office/powerpoint/2010/main" val="339016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459</TotalTime>
  <Words>1000</Words>
  <Application>Microsoft Office PowerPoint</Application>
  <PresentationFormat>On-screen Show (4:3)</PresentationFormat>
  <Paragraphs>710</Paragraphs>
  <Slides>52</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58" baseType="lpstr">
      <vt:lpstr>Office Theme</vt:lpstr>
      <vt:lpstr>1_Default Design</vt:lpstr>
      <vt:lpstr>2_Default Design</vt:lpstr>
      <vt:lpstr>3_Default Design</vt:lpstr>
      <vt:lpstr>4_Default Design</vt:lpstr>
      <vt:lpstr>Acrobat Document</vt:lpstr>
      <vt:lpstr>Deictic Directionality Exponents in Emai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Linkage in Niger Congo ‘give’ predications</dc:title>
  <dc:creator>Ron</dc:creator>
  <cp:lastModifiedBy>Ron</cp:lastModifiedBy>
  <cp:revision>129</cp:revision>
  <dcterms:created xsi:type="dcterms:W3CDTF">2018-03-20T20:01:44Z</dcterms:created>
  <dcterms:modified xsi:type="dcterms:W3CDTF">2018-09-03T05:56:24Z</dcterms:modified>
</cp:coreProperties>
</file>