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57" r:id="rId6"/>
    <p:sldId id="313" r:id="rId7"/>
    <p:sldId id="261" r:id="rId8"/>
    <p:sldId id="262" r:id="rId9"/>
    <p:sldId id="314" r:id="rId10"/>
    <p:sldId id="263" r:id="rId11"/>
    <p:sldId id="264" r:id="rId12"/>
    <p:sldId id="265" r:id="rId13"/>
    <p:sldId id="266" r:id="rId14"/>
    <p:sldId id="315" r:id="rId15"/>
    <p:sldId id="267" r:id="rId16"/>
    <p:sldId id="268" r:id="rId17"/>
    <p:sldId id="269" r:id="rId18"/>
    <p:sldId id="270" r:id="rId19"/>
    <p:sldId id="273" r:id="rId20"/>
    <p:sldId id="274" r:id="rId21"/>
    <p:sldId id="272" r:id="rId22"/>
    <p:sldId id="275" r:id="rId23"/>
    <p:sldId id="312" r:id="rId24"/>
    <p:sldId id="311" r:id="rId25"/>
    <p:sldId id="310" r:id="rId26"/>
    <p:sldId id="301" r:id="rId27"/>
    <p:sldId id="282" r:id="rId28"/>
    <p:sldId id="283" r:id="rId29"/>
    <p:sldId id="281" r:id="rId30"/>
    <p:sldId id="284" r:id="rId31"/>
    <p:sldId id="285" r:id="rId32"/>
    <p:sldId id="316" r:id="rId33"/>
    <p:sldId id="286" r:id="rId34"/>
    <p:sldId id="299" r:id="rId35"/>
    <p:sldId id="287" r:id="rId36"/>
    <p:sldId id="303" r:id="rId37"/>
    <p:sldId id="300" r:id="rId38"/>
    <p:sldId id="317" r:id="rId39"/>
    <p:sldId id="289" r:id="rId40"/>
    <p:sldId id="291" r:id="rId41"/>
    <p:sldId id="292" r:id="rId42"/>
    <p:sldId id="318" r:id="rId43"/>
    <p:sldId id="290" r:id="rId44"/>
    <p:sldId id="302" r:id="rId45"/>
    <p:sldId id="305" r:id="rId46"/>
    <p:sldId id="322" r:id="rId47"/>
    <p:sldId id="309" r:id="rId48"/>
    <p:sldId id="319" r:id="rId49"/>
    <p:sldId id="320" r:id="rId50"/>
    <p:sldId id="321" r:id="rId51"/>
    <p:sldId id="323" r:id="rId52"/>
    <p:sldId id="324" r:id="rId53"/>
    <p:sldId id="308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082F-D144-4966-944A-9B4A4EEB4C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8082-4F63-4BD0-B132-7006EB25114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8082-4F63-4BD0-B132-7006EB2511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34CC46-1F77-44CD-930E-EC3C7DF3597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534D0-8A09-4F49-B684-6B7151533480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Khinalug Negation Patterns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Dr. Monika Rind-Pawlowski</a:t>
            </a:r>
          </a:p>
          <a:p>
            <a:r>
              <a:rPr lang="de-DE" smtClean="0"/>
              <a:t>Goethe University, Frankfurt</a:t>
            </a:r>
          </a:p>
          <a:p>
            <a:r>
              <a:rPr lang="de-DE" smtClean="0"/>
              <a:t>Germany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43000"/>
            <a:ext cx="8363272" cy="1066800"/>
          </a:xfrm>
        </p:spPr>
        <p:txBody>
          <a:bodyPr/>
          <a:lstStyle/>
          <a:p>
            <a:r>
              <a:rPr lang="de-DE" smtClean="0"/>
              <a:t>Predicative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249424"/>
            <a:ext cx="8640960" cy="4325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Spacial copula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“above”,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“near/below”,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tʰoa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“far/even”)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negative copula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 		riši	ħäyardä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</a:p>
          <a:p>
            <a:pPr marL="109728" indent="0">
              <a:buNone/>
            </a:pP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girl	pretty 	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near/below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girl is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pretty.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 		riši 	ħäyardä 	</a:t>
            </a:r>
          </a:p>
          <a:p>
            <a:pPr marL="109728" indent="0">
              <a:buNone/>
            </a:pP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girl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pretty </a:t>
            </a:r>
            <a:endParaRPr lang="de-DE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qo-z-i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</a:p>
          <a:p>
            <a:pPr marL="109728" indent="0">
              <a:buNone/>
            </a:pP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cop.near/below-cl2sg-neg-decl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girl is not pretty.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Predicative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Demonstrative in copula function +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negative copula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dä 		riši	ħäyardä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girl	pretty 	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dp.cl2sg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girl is pretty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dä 		riši 	ħäyardä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dä-z-i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girl	pretty 	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dp.cl2sg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cl2sg-neg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girl is not pretty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Contraction and class marker drop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Demonstrative in copula function + negative copula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&lt; du-yi</a:t>
            </a: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cl2sg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dä-zi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cl3sg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dä-vi</a:t>
            </a: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cl4sg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&lt;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ži-yi</a:t>
            </a:r>
          </a:p>
          <a:p>
            <a:pPr marL="109728" indent="0">
              <a:buNone/>
            </a:pPr>
            <a:r>
              <a:rPr lang="de-DE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hpl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(1+2)	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dur-vi</a:t>
            </a:r>
          </a:p>
          <a:p>
            <a:pPr marL="109728" indent="0">
              <a:buNone/>
            </a:pPr>
            <a:r>
              <a:rPr lang="de-DE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nhpl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(3+4)	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itʰ-yi</a:t>
            </a:r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4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Predicative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negation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loses it class marker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combination with the non-spacial copula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attä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(short form: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atʰ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>
              <a:buFont typeface="Arial" panose="020B0604020202020204" pitchFamily="34" charset="0"/>
              <a:buChar char="•"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dä 		riši	ħäyardä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atʰ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girl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pretty 	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girl is pretty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dä 		riši 	ħäyardä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girl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pretty 	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be: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girl is not pretty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Finite verbal tenses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919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pfv.: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ptcp.pfv + spacial copula:		spacially marked past</a:t>
            </a: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ptcp.pfv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non-spacial copula: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spacially unmarked past</a:t>
            </a: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ptcp.pfv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proximal demonstrative:	perfect</a:t>
            </a:r>
          </a:p>
          <a:p>
            <a:pPr marL="109728" indent="0">
              <a:buNone/>
            </a:pPr>
            <a:endParaRPr lang="de-DE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ipfv: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ptcp.ipfv +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spacial copula: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spacially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marked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ptcp.ipfv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non-spacial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copula: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spacially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unmarked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ptcp.ipfv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proximal demonstrative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3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in nominal predicates, the negative copula attaches to the element with copula function, </a:t>
            </a:r>
          </a:p>
          <a:p>
            <a:pPr marL="109728" indent="0">
              <a:buNone/>
            </a:pPr>
            <a:r>
              <a:rPr 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.g. with spacial copula 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“above”,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near/below,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tʰo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“far/even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”):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Alagöz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soor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de-DE" sz="26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de-DE" sz="26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village:</a:t>
            </a:r>
            <a:r>
              <a:rPr lang="de-DE" sz="26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de-DE" sz="2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kʰa-z-ɯʁ-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qo-z-i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de-DE" sz="26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-2sg-come.pfv.ptcp-cop</a:t>
            </a:r>
            <a:r>
              <a:rPr lang="de-DE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.near/below-</a:t>
            </a:r>
            <a:r>
              <a:rPr lang="de-DE" sz="26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2sg-neg-decl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Alagöz did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not come to the village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Like in nominal predicates, the negative copula attaches to the element with copula function, </a:t>
            </a:r>
          </a:p>
          <a:p>
            <a:pPr marL="109728" indent="0">
              <a:buNone/>
            </a:pPr>
            <a:r>
              <a:rPr 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de-D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non-spacial </a:t>
            </a:r>
            <a:r>
              <a:rPr lang="de-D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Yä 		dalɯg 	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work 		</a:t>
            </a: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kʰi-r-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ipfv-ipfv-ptcp:cop:neg-decl</a:t>
            </a:r>
            <a:endParaRPr lang="de-DE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not working.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kʰiri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kʰiretti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4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Like in nominal predicates, the negative copula attaches to the element with copula function, </a:t>
            </a:r>
          </a:p>
          <a:p>
            <a:pPr marL="109728" indent="0">
              <a:buNone/>
            </a:pPr>
            <a:r>
              <a:rPr 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e.g. with the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>
                <a:latin typeface="Times New Roman" panose="02020603050405020304" pitchFamily="18" charset="0"/>
                <a:cs typeface="Times New Roman" panose="02020603050405020304" pitchFamily="18" charset="0"/>
              </a:rPr>
              <a:t>non-spacial copula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Yä 		dalɯg 	</a:t>
            </a:r>
          </a:p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de-DE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erg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	work 		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kʰi-r-i-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ipfv-ipfv-ptcp-dp.cl4sg:neg-decl</a:t>
            </a:r>
            <a:endParaRPr lang="de-DE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Tense forms with past marker </a:t>
            </a:r>
            <a:r>
              <a:rPr lang="de-DE" i="1" smtClean="0"/>
              <a:t>-šä</a:t>
            </a:r>
            <a:endParaRPr lang="en-US" i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2249424"/>
            <a:ext cx="892899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pfv:</a:t>
            </a:r>
          </a:p>
          <a:p>
            <a:pPr marL="109728" indent="0">
              <a:buNone/>
            </a:pP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ptcp.pfv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+ spacial copula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spacially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marked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plupast</a:t>
            </a:r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ptcp.pfv + non-spacial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 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spacially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unmarked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plupast</a:t>
            </a:r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ptcp.pfv +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demonstrative 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pluperfect</a:t>
            </a:r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ipfv:</a:t>
            </a:r>
            <a:endParaRPr lang="de-DE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ptcp.ipfv + spacial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 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spacially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marked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imperf. past</a:t>
            </a:r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ptcp.ipfv + non-spacial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 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spacially unmarked imperf.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</a:p>
          <a:p>
            <a:pPr marL="109728" indent="0">
              <a:buNone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ptcp.ipfv + 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demonstrative + </a:t>
            </a:r>
            <a:r>
              <a:rPr lang="de-DE" sz="2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  <a:r>
              <a:rPr lang="de-DE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irrealis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Khinalug language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de-DE" smtClean="0"/>
          </a:p>
          <a:p>
            <a:pPr>
              <a:spcAft>
                <a:spcPts val="800"/>
              </a:spcAft>
            </a:pPr>
            <a:r>
              <a:rPr lang="de-DE" smtClean="0"/>
              <a:t>belongs to the Nakh-Dagestanian (East Caucasian) language family</a:t>
            </a:r>
          </a:p>
          <a:p>
            <a:pPr>
              <a:spcAft>
                <a:spcPts val="800"/>
              </a:spcAft>
            </a:pPr>
            <a:r>
              <a:rPr lang="de-DE" smtClean="0"/>
              <a:t>relation to the other branches unclear, several hypotheses, assumably forms it‘s own branch (</a:t>
            </a:r>
            <a:r>
              <a:rPr lang="de-DE"/>
              <a:t>Klimov 1986/1994 : 402</a:t>
            </a:r>
            <a:r>
              <a:rPr lang="de-DE" smtClean="0"/>
              <a:t>)</a:t>
            </a:r>
          </a:p>
          <a:p>
            <a:r>
              <a:rPr lang="de-DE" smtClean="0"/>
              <a:t>spoken in the village Khinalug (Ketiš) in north-eastern Azerbaijan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Tense forms with past marker </a:t>
            </a:r>
            <a:r>
              <a:rPr lang="de-DE" i="1"/>
              <a:t>-šä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Morpheme order in negation: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 - copulative element – negation </a:t>
            </a:r>
            <a:r>
              <a:rPr lang="de-DE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de-D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de-DE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šä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šuqˣad-ɯr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stable-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lacʼɯ-zɯ-ʁ-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dä-z-i-šä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cl2sg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-enter.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dp.cl2sg-cl2sg-neg-pst-decl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would not have entered the stable.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/>
              <a:t>Habitual present and habitual past have a different construction model: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smtClean="0"/>
              <a:t>ipfv.stem – petrified spacial element – ipfv.suffix 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smtClean="0"/>
              <a:t>i.e., verb type dependent, </a:t>
            </a:r>
            <a:r>
              <a:rPr lang="de-DE" i="1" smtClean="0"/>
              <a:t>-ta-r </a:t>
            </a:r>
            <a:r>
              <a:rPr lang="de-DE" smtClean="0"/>
              <a:t>or </a:t>
            </a:r>
            <a:r>
              <a:rPr lang="de-DE" i="1" smtClean="0"/>
              <a:t>-a-r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9711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Finite verbal tenses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negated habitual forms, the negative copula never has a class marker: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Ähmäd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il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	dalɯg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pn	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work</a:t>
            </a: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kʰi-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tʰa-r-i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ipfv-far/even-ipfv-neg-decl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Ahmad does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not work here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 		χinimkʼir 	hečʰ</a:t>
            </a:r>
          </a:p>
          <a:p>
            <a:pPr marL="109728" indent="0">
              <a:buNone/>
            </a:pPr>
            <a:r>
              <a:rPr lang="de-DE" sz="25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dp.cl2sg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woman 		</a:t>
            </a:r>
            <a:r>
              <a:rPr lang="de-DE" sz="25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neg.ptcl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χä-s-kʰin-</a:t>
            </a:r>
            <a:r>
              <a:rPr lang="de-D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tʰa-r-i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laugh-</a:t>
            </a:r>
            <a:r>
              <a:rPr lang="de-DE" sz="25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cl2sg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-laugh-</a:t>
            </a:r>
            <a:r>
              <a:rPr lang="de-DE" sz="25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far/even-ipfv-decl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woman never laughs.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Imperative-like forms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Imperative-like forms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77500" lnSpcReduction="20000"/>
          </a:bodyPr>
          <a:lstStyle/>
          <a:p>
            <a:r>
              <a:rPr lang="de-DE" smtClean="0"/>
              <a:t>Verb stem forms in </a:t>
            </a:r>
            <a:r>
              <a:rPr lang="de-DE"/>
              <a:t>imperative-like forms </a:t>
            </a:r>
            <a:r>
              <a:rPr lang="de-DE" smtClean="0"/>
              <a:t>and their negations are an ongoing matter of research</a:t>
            </a:r>
          </a:p>
          <a:p>
            <a:endParaRPr lang="de-DE"/>
          </a:p>
          <a:p>
            <a:r>
              <a:rPr lang="de-DE"/>
              <a:t>D</a:t>
            </a:r>
            <a:r>
              <a:rPr lang="de-DE" smtClean="0"/>
              <a:t>ifferent forms depending on verb type (acc. to imperfective formation) and, in one verb type, voice (transitive vs. intransitive)</a:t>
            </a:r>
          </a:p>
          <a:p>
            <a:endParaRPr lang="de-DE"/>
          </a:p>
          <a:p>
            <a:r>
              <a:rPr lang="de-DE" smtClean="0"/>
              <a:t>Contradictive information given by speakers in elicitations especially </a:t>
            </a:r>
          </a:p>
          <a:p>
            <a:pPr lvl="1"/>
            <a:r>
              <a:rPr lang="de-DE" sz="2800" smtClean="0">
                <a:solidFill>
                  <a:schemeClr val="tx1"/>
                </a:solidFill>
              </a:rPr>
              <a:t>for intransitive verbs (most of which express unintentional actions and are thus hardly given as orders) and </a:t>
            </a:r>
          </a:p>
          <a:p>
            <a:pPr lvl="1"/>
            <a:r>
              <a:rPr lang="de-DE" sz="2800" smtClean="0">
                <a:solidFill>
                  <a:schemeClr val="tx1"/>
                </a:solidFill>
              </a:rPr>
              <a:t>for the ancient negated jussive in </a:t>
            </a:r>
            <a:r>
              <a:rPr lang="de-DE" sz="2800" i="1" smtClean="0">
                <a:solidFill>
                  <a:schemeClr val="tx1"/>
                </a:solidFill>
              </a:rPr>
              <a:t>-si</a:t>
            </a:r>
            <a:r>
              <a:rPr lang="de-DE" sz="2800" smtClean="0">
                <a:solidFill>
                  <a:schemeClr val="tx1"/>
                </a:solidFill>
              </a:rPr>
              <a:t>, which is hardly used any more and has been replaced by a periphrastic structure</a:t>
            </a:r>
          </a:p>
        </p:txBody>
      </p:sp>
    </p:spTree>
    <p:extLst>
      <p:ext uri="{BB962C8B-B14F-4D97-AF65-F5344CB8AC3E}">
        <p14:creationId xmlns:p14="http://schemas.microsoft.com/office/powerpoint/2010/main" val="133233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Imperative-like forms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56395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de-DE" smtClean="0"/>
              <a:t>Imperative sg (negated with </a:t>
            </a:r>
            <a:r>
              <a:rPr lang="de-DE" i="1" smtClean="0"/>
              <a:t>kʰu</a:t>
            </a:r>
            <a:r>
              <a:rPr lang="de-DE" smtClean="0"/>
              <a:t> </a:t>
            </a:r>
            <a:r>
              <a:rPr lang="en-US" smtClean="0"/>
              <a:t>“do” + neg. copula)</a:t>
            </a:r>
            <a:endParaRPr lang="de-DE" smtClean="0"/>
          </a:p>
          <a:p>
            <a:pPr marL="109728" indent="0">
              <a:buNone/>
            </a:pPr>
            <a:r>
              <a:rPr lang="de-DE" smtClean="0"/>
              <a:t>pos. transitive 	V-</a:t>
            </a:r>
            <a:r>
              <a:rPr lang="de-DE" i="1" smtClean="0"/>
              <a:t>a/ä</a:t>
            </a:r>
            <a:r>
              <a:rPr lang="de-DE" smtClean="0"/>
              <a:t>		neg. transitive:	V</a:t>
            </a:r>
            <a:r>
              <a:rPr lang="de-DE" i="1" smtClean="0"/>
              <a:t>-a/ä-kʰu-</a:t>
            </a:r>
            <a:r>
              <a:rPr lang="de-DE" sz="2900" cap="small"/>
              <a:t>cl</a:t>
            </a:r>
            <a:r>
              <a:rPr lang="de-DE" i="1" smtClean="0"/>
              <a:t>-i</a:t>
            </a:r>
          </a:p>
          <a:p>
            <a:pPr marL="109728" indent="0">
              <a:buNone/>
            </a:pPr>
            <a:r>
              <a:rPr lang="de-DE" smtClean="0"/>
              <a:t>pos. intrans. 	V-</a:t>
            </a:r>
            <a:r>
              <a:rPr lang="de-DE" i="1" smtClean="0"/>
              <a:t>ɯl</a:t>
            </a:r>
            <a:r>
              <a:rPr lang="de-DE" smtClean="0"/>
              <a:t>		neg. intrans.: 	V-</a:t>
            </a:r>
            <a:r>
              <a:rPr lang="de-DE" i="1" smtClean="0"/>
              <a:t>ɯl-ɯn-kʰu-</a:t>
            </a:r>
            <a:r>
              <a:rPr lang="de-DE" sz="2900" cap="small"/>
              <a:t>cl</a:t>
            </a:r>
            <a:r>
              <a:rPr lang="de-DE" i="1" smtClean="0"/>
              <a:t>-i</a:t>
            </a: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Imperative pl </a:t>
            </a:r>
            <a:r>
              <a:rPr lang="de-DE"/>
              <a:t>(negated with </a:t>
            </a:r>
            <a:r>
              <a:rPr lang="de-DE" i="1"/>
              <a:t>kʰu</a:t>
            </a:r>
            <a:r>
              <a:rPr lang="de-DE"/>
              <a:t> </a:t>
            </a:r>
            <a:r>
              <a:rPr lang="en-US"/>
              <a:t>“do” + neg. copula)</a:t>
            </a:r>
            <a:endParaRPr lang="de-DE" smtClean="0"/>
          </a:p>
          <a:p>
            <a:pPr marL="109728" indent="0">
              <a:buNone/>
            </a:pPr>
            <a:r>
              <a:rPr lang="de-DE" smtClean="0"/>
              <a:t>pos. transitive 	V-</a:t>
            </a:r>
            <a:r>
              <a:rPr lang="de-DE" i="1" smtClean="0"/>
              <a:t>eylun</a:t>
            </a:r>
            <a:r>
              <a:rPr lang="de-DE" smtClean="0"/>
              <a:t> / V-</a:t>
            </a:r>
            <a:r>
              <a:rPr lang="de-DE" i="1" smtClean="0"/>
              <a:t>eyluz</a:t>
            </a:r>
            <a:r>
              <a:rPr lang="de-DE" smtClean="0"/>
              <a:t> neg. transitive 	V-</a:t>
            </a:r>
            <a:r>
              <a:rPr lang="de-DE" i="1" smtClean="0"/>
              <a:t>ä-kʰu-</a:t>
            </a:r>
            <a:r>
              <a:rPr lang="de-DE" sz="2900" cap="small" smtClean="0"/>
              <a:t>cl:</a:t>
            </a:r>
            <a:r>
              <a:rPr lang="de-DE" i="1" smtClean="0"/>
              <a:t>v-un/z</a:t>
            </a:r>
          </a:p>
          <a:p>
            <a:pPr marL="109728" indent="0">
              <a:buNone/>
            </a:pPr>
            <a:r>
              <a:rPr lang="de-DE" smtClean="0"/>
              <a:t>pos. intrans. 	V</a:t>
            </a:r>
            <a:r>
              <a:rPr lang="de-DE" i="1" smtClean="0"/>
              <a:t>-ɯlun</a:t>
            </a:r>
            <a:r>
              <a:rPr lang="de-DE" smtClean="0"/>
              <a:t> / V-</a:t>
            </a:r>
            <a:r>
              <a:rPr lang="de-DE" i="1" smtClean="0"/>
              <a:t>ɯluz</a:t>
            </a:r>
            <a:r>
              <a:rPr lang="de-DE" smtClean="0"/>
              <a:t> 	neg. intrans. 	V-</a:t>
            </a:r>
            <a:r>
              <a:rPr lang="de-DE" i="1" smtClean="0"/>
              <a:t>ɯl-ɯn-kʰu-</a:t>
            </a:r>
            <a:r>
              <a:rPr lang="de-DE" sz="2900" cap="small" smtClean="0"/>
              <a:t>cl:</a:t>
            </a:r>
            <a:r>
              <a:rPr lang="de-DE" i="1" smtClean="0"/>
              <a:t>v-un/z</a:t>
            </a: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/>
              <a:t>Voluntative and Hortative excl.: (neg. cop directly at vol. suffix)</a:t>
            </a:r>
          </a:p>
          <a:p>
            <a:pPr marL="109728" indent="0">
              <a:buNone/>
            </a:pPr>
            <a:r>
              <a:rPr lang="de-DE"/>
              <a:t>pos.: 	</a:t>
            </a:r>
            <a:r>
              <a:rPr lang="de-DE" smtClean="0"/>
              <a:t>V-</a:t>
            </a:r>
            <a:r>
              <a:rPr lang="de-DE" i="1" smtClean="0"/>
              <a:t>n-ä</a:t>
            </a:r>
            <a:r>
              <a:rPr lang="de-DE"/>
              <a:t>		</a:t>
            </a:r>
            <a:r>
              <a:rPr lang="de-DE" smtClean="0"/>
              <a:t>	neg</a:t>
            </a:r>
            <a:r>
              <a:rPr lang="de-DE"/>
              <a:t>. 	</a:t>
            </a:r>
            <a:r>
              <a:rPr lang="de-DE" smtClean="0"/>
              <a:t>V-</a:t>
            </a:r>
            <a:r>
              <a:rPr lang="de-DE" i="1" smtClean="0"/>
              <a:t>n-ä</a:t>
            </a:r>
            <a:r>
              <a:rPr lang="de-DE" smtClean="0"/>
              <a:t>-</a:t>
            </a:r>
            <a:r>
              <a:rPr lang="de-DE" cap="small" smtClean="0"/>
              <a:t>cl</a:t>
            </a:r>
            <a:r>
              <a:rPr lang="de-DE" smtClean="0"/>
              <a:t>-</a:t>
            </a:r>
            <a:r>
              <a:rPr lang="de-DE" i="1" smtClean="0"/>
              <a:t>i</a:t>
            </a:r>
            <a:endParaRPr lang="de-DE" i="1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Hortative incl. (neg. cop. at spacial copula)</a:t>
            </a:r>
          </a:p>
          <a:p>
            <a:pPr marL="109728" indent="0">
              <a:buNone/>
            </a:pPr>
            <a:r>
              <a:rPr lang="de-DE" smtClean="0"/>
              <a:t>pos. 	V-</a:t>
            </a:r>
            <a:r>
              <a:rPr lang="de-DE" i="1" smtClean="0"/>
              <a:t>tʰoa</a:t>
            </a:r>
            <a:r>
              <a:rPr lang="de-DE" smtClean="0"/>
              <a:t> / V-</a:t>
            </a:r>
            <a:r>
              <a:rPr lang="de-DE" i="1" smtClean="0"/>
              <a:t>oa</a:t>
            </a:r>
            <a:r>
              <a:rPr lang="de-DE" smtClean="0"/>
              <a:t>		neg. 	V-</a:t>
            </a:r>
            <a:r>
              <a:rPr lang="de-DE" i="1" smtClean="0"/>
              <a:t>tʰo</a:t>
            </a:r>
            <a:r>
              <a:rPr lang="de-DE" smtClean="0"/>
              <a:t>-</a:t>
            </a:r>
            <a:r>
              <a:rPr lang="de-DE" sz="2900" cap="small"/>
              <a:t>cl</a:t>
            </a:r>
            <a:r>
              <a:rPr lang="de-DE" smtClean="0"/>
              <a:t>-</a:t>
            </a:r>
            <a:r>
              <a:rPr lang="de-DE" i="1" smtClean="0"/>
              <a:t>i</a:t>
            </a:r>
            <a:r>
              <a:rPr lang="de-DE" smtClean="0"/>
              <a:t> / V-</a:t>
            </a:r>
            <a:r>
              <a:rPr lang="de-DE" i="1" smtClean="0"/>
              <a:t>o</a:t>
            </a:r>
            <a:r>
              <a:rPr lang="de-DE" smtClean="0"/>
              <a:t>-</a:t>
            </a:r>
            <a:r>
              <a:rPr lang="de-DE" sz="2900" cap="small"/>
              <a:t>cl</a:t>
            </a:r>
            <a:r>
              <a:rPr lang="de-DE" smtClean="0"/>
              <a:t>-</a:t>
            </a:r>
            <a:r>
              <a:rPr lang="de-DE" i="1" smtClean="0"/>
              <a:t>i</a:t>
            </a: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Jussive: (new: neg</a:t>
            </a:r>
            <a:r>
              <a:rPr lang="de-DE"/>
              <a:t>. cop. at spacial </a:t>
            </a:r>
            <a:r>
              <a:rPr lang="de-DE" smtClean="0"/>
              <a:t>copula; old: </a:t>
            </a:r>
            <a:r>
              <a:rPr lang="de-DE"/>
              <a:t>neg. cop </a:t>
            </a:r>
            <a:r>
              <a:rPr lang="de-DE" smtClean="0"/>
              <a:t> at -</a:t>
            </a:r>
            <a:r>
              <a:rPr lang="de-DE" i="1" smtClean="0"/>
              <a:t>si</a:t>
            </a:r>
            <a:r>
              <a:rPr lang="de-DE" smtClean="0"/>
              <a:t> (opaque))</a:t>
            </a:r>
          </a:p>
          <a:p>
            <a:pPr marL="109728" indent="0">
              <a:buNone/>
            </a:pPr>
            <a:r>
              <a:rPr lang="de-DE" smtClean="0"/>
              <a:t>pos. 	</a:t>
            </a:r>
            <a:r>
              <a:rPr lang="de-DE" sz="2900" cap="small"/>
              <a:t>cl</a:t>
            </a:r>
            <a:r>
              <a:rPr lang="de-DE" smtClean="0"/>
              <a:t>-</a:t>
            </a:r>
            <a:r>
              <a:rPr lang="de-DE" i="1" smtClean="0"/>
              <a:t>ax</a:t>
            </a:r>
            <a:r>
              <a:rPr lang="de-DE" smtClean="0"/>
              <a:t> V-</a:t>
            </a:r>
            <a:r>
              <a:rPr lang="de-DE" i="1" smtClean="0"/>
              <a:t>tʰoa</a:t>
            </a:r>
            <a:r>
              <a:rPr lang="de-DE" smtClean="0"/>
              <a:t> / V-</a:t>
            </a:r>
            <a:r>
              <a:rPr lang="de-DE" i="1" smtClean="0"/>
              <a:t>oa</a:t>
            </a:r>
            <a:r>
              <a:rPr lang="de-DE" smtClean="0"/>
              <a:t>	neg.1 	</a:t>
            </a:r>
            <a:r>
              <a:rPr lang="de-DE" sz="2900" cap="small"/>
              <a:t>cl</a:t>
            </a:r>
            <a:r>
              <a:rPr lang="de-DE" smtClean="0"/>
              <a:t>-</a:t>
            </a:r>
            <a:r>
              <a:rPr lang="de-DE" i="1" smtClean="0"/>
              <a:t>ax</a:t>
            </a:r>
            <a:r>
              <a:rPr lang="de-DE" smtClean="0"/>
              <a:t> V-</a:t>
            </a:r>
            <a:r>
              <a:rPr lang="de-DE" i="1" smtClean="0"/>
              <a:t>tʰo-</a:t>
            </a:r>
            <a:r>
              <a:rPr lang="de-DE" sz="2900" cap="small"/>
              <a:t>cl</a:t>
            </a:r>
            <a:r>
              <a:rPr lang="de-DE" i="1" smtClean="0"/>
              <a:t>-i </a:t>
            </a:r>
            <a:r>
              <a:rPr lang="de-DE" i="1"/>
              <a:t>/ </a:t>
            </a:r>
            <a:r>
              <a:rPr lang="de-DE" i="1" smtClean="0"/>
              <a:t>V-o-</a:t>
            </a:r>
            <a:r>
              <a:rPr lang="de-DE" sz="2900" cap="small"/>
              <a:t>cl</a:t>
            </a:r>
            <a:r>
              <a:rPr lang="de-DE" i="1" smtClean="0"/>
              <a:t>-i</a:t>
            </a:r>
          </a:p>
          <a:p>
            <a:pPr marL="109728" indent="0">
              <a:buNone/>
            </a:pPr>
            <a:r>
              <a:rPr lang="de-DE" smtClean="0"/>
              <a:t>	(</a:t>
            </a:r>
            <a:r>
              <a:rPr lang="de-DE" sz="2900" cap="small"/>
              <a:t>cl</a:t>
            </a:r>
            <a:r>
              <a:rPr lang="de-DE" smtClean="0"/>
              <a:t>-ax = </a:t>
            </a:r>
            <a:r>
              <a:rPr lang="en-US" smtClean="0"/>
              <a:t>‘let’)</a:t>
            </a:r>
            <a:r>
              <a:rPr lang="de-DE"/>
              <a:t>	</a:t>
            </a:r>
            <a:r>
              <a:rPr lang="de-DE" smtClean="0"/>
              <a:t>	neg.2 	V-</a:t>
            </a:r>
            <a:r>
              <a:rPr lang="de-DE" i="1" smtClean="0"/>
              <a:t>si-</a:t>
            </a:r>
            <a:r>
              <a:rPr lang="de-DE" sz="2900" cap="small"/>
              <a:t>cl</a:t>
            </a:r>
            <a:r>
              <a:rPr lang="de-DE" i="1" smtClean="0"/>
              <a:t>-i</a:t>
            </a:r>
          </a:p>
        </p:txBody>
      </p:sp>
    </p:spTree>
    <p:extLst>
      <p:ext uri="{BB962C8B-B14F-4D97-AF65-F5344CB8AC3E}">
        <p14:creationId xmlns:p14="http://schemas.microsoft.com/office/powerpoint/2010/main" val="3848814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Participles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Some additional info before talking about participles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Verbs can be classified according to the way they form their imperfective participle:</a:t>
            </a:r>
          </a:p>
          <a:p>
            <a:r>
              <a:rPr lang="de-DE" smtClean="0"/>
              <a:t>most common type: </a:t>
            </a:r>
          </a:p>
          <a:p>
            <a:pPr lvl="1"/>
            <a:r>
              <a:rPr lang="de-DE" smtClean="0"/>
              <a:t>ptcp.pfv = -</a:t>
            </a:r>
            <a:r>
              <a:rPr lang="de-DE" i="1" smtClean="0"/>
              <a:t>i</a:t>
            </a:r>
            <a:r>
              <a:rPr lang="de-DE" smtClean="0"/>
              <a:t> 		ptcp.ipfv = -</a:t>
            </a:r>
            <a:r>
              <a:rPr lang="de-DE" i="1" smtClean="0"/>
              <a:t>r</a:t>
            </a:r>
            <a:r>
              <a:rPr lang="de-DE" smtClean="0"/>
              <a:t>-</a:t>
            </a:r>
            <a:r>
              <a:rPr lang="de-DE" i="1" smtClean="0"/>
              <a:t>i</a:t>
            </a:r>
          </a:p>
          <a:p>
            <a:r>
              <a:rPr lang="de-DE" smtClean="0"/>
              <a:t>rarest, assumably oldest type: </a:t>
            </a:r>
          </a:p>
          <a:p>
            <a:pPr lvl="1"/>
            <a:r>
              <a:rPr lang="de-DE" smtClean="0"/>
              <a:t>ptcp.pfv = -</a:t>
            </a:r>
            <a:r>
              <a:rPr lang="de-DE" i="1" smtClean="0"/>
              <a:t>i</a:t>
            </a:r>
            <a:r>
              <a:rPr lang="de-DE" smtClean="0"/>
              <a:t> 		ptcp.ipfv = -</a:t>
            </a:r>
            <a:r>
              <a:rPr lang="de-DE" i="1" smtClean="0"/>
              <a:t>l-i</a:t>
            </a:r>
            <a:r>
              <a:rPr lang="de-DE" smtClean="0"/>
              <a:t> or -</a:t>
            </a:r>
            <a:r>
              <a:rPr lang="de-DE" i="1" smtClean="0"/>
              <a:t>z-i</a:t>
            </a:r>
          </a:p>
          <a:p>
            <a:r>
              <a:rPr lang="de-DE" smtClean="0"/>
              <a:t>verb stems with a stem extension in -</a:t>
            </a:r>
            <a:r>
              <a:rPr lang="de-DE" i="1" smtClean="0"/>
              <a:t>n</a:t>
            </a:r>
          </a:p>
          <a:p>
            <a:pPr lvl="1"/>
            <a:r>
              <a:rPr lang="de-DE" smtClean="0"/>
              <a:t>ptcp.pfv = +</a:t>
            </a:r>
            <a:r>
              <a:rPr lang="de-DE" i="1" smtClean="0"/>
              <a:t>n</a:t>
            </a:r>
            <a:r>
              <a:rPr lang="de-DE" smtClean="0"/>
              <a:t>-</a:t>
            </a:r>
            <a:r>
              <a:rPr lang="de-DE" i="1" smtClean="0"/>
              <a:t>i</a:t>
            </a:r>
            <a:r>
              <a:rPr lang="de-DE" smtClean="0"/>
              <a:t>,	ptcp.ipfv = +</a:t>
            </a:r>
            <a:r>
              <a:rPr lang="de-DE" i="1" smtClean="0"/>
              <a:t>n-dä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Some additional info before talking about participles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563952"/>
          </a:xfrm>
        </p:spPr>
        <p:txBody>
          <a:bodyPr>
            <a:normAutofit/>
          </a:bodyPr>
          <a:lstStyle/>
          <a:p>
            <a:r>
              <a:rPr lang="de-DE" smtClean="0"/>
              <a:t>Verbs can be classified according to the way they form their imperfective participle:</a:t>
            </a:r>
          </a:p>
          <a:p>
            <a:r>
              <a:rPr lang="de-DE" smtClean="0"/>
              <a:t>most common type: </a:t>
            </a:r>
          </a:p>
          <a:p>
            <a:pPr lvl="1"/>
            <a:r>
              <a:rPr lang="de-DE" smtClean="0"/>
              <a:t>ptcp.pfv = </a:t>
            </a:r>
            <a:r>
              <a:rPr lang="de-DE" i="1" smtClean="0"/>
              <a:t>-i</a:t>
            </a:r>
            <a:r>
              <a:rPr lang="de-DE" smtClean="0"/>
              <a:t> 		ptcp.ipfv = </a:t>
            </a:r>
            <a:r>
              <a:rPr lang="de-DE" i="1" smtClean="0"/>
              <a:t>-r- i</a:t>
            </a:r>
          </a:p>
          <a:p>
            <a:r>
              <a:rPr lang="de-DE" smtClean="0"/>
              <a:t>rarest, assumably oldest type: </a:t>
            </a:r>
          </a:p>
          <a:p>
            <a:pPr lvl="1"/>
            <a:r>
              <a:rPr lang="de-DE" smtClean="0"/>
              <a:t>ptcp.pfv = </a:t>
            </a:r>
            <a:r>
              <a:rPr lang="de-DE" i="1" smtClean="0"/>
              <a:t>-i</a:t>
            </a:r>
            <a:r>
              <a:rPr lang="de-DE" smtClean="0"/>
              <a:t> 		ptcp.ipfv = </a:t>
            </a:r>
            <a:r>
              <a:rPr lang="de-DE" i="1" smtClean="0"/>
              <a:t>-l-i </a:t>
            </a:r>
            <a:r>
              <a:rPr lang="de-DE" smtClean="0"/>
              <a:t>or </a:t>
            </a:r>
            <a:r>
              <a:rPr lang="de-DE" i="1" smtClean="0"/>
              <a:t>-z-i</a:t>
            </a:r>
          </a:p>
          <a:p>
            <a:r>
              <a:rPr lang="de-DE" smtClean="0"/>
              <a:t>verb stems with a stem extension in -</a:t>
            </a:r>
            <a:r>
              <a:rPr lang="de-DE" i="1" smtClean="0"/>
              <a:t>n</a:t>
            </a:r>
          </a:p>
          <a:p>
            <a:pPr lvl="1"/>
            <a:r>
              <a:rPr lang="de-DE" smtClean="0"/>
              <a:t>ptcp.pfv = </a:t>
            </a:r>
            <a:r>
              <a:rPr lang="de-DE" i="1" smtClean="0"/>
              <a:t>+n-i</a:t>
            </a:r>
            <a:r>
              <a:rPr lang="de-DE" smtClean="0"/>
              <a:t>,	ptcp.ipfv = +</a:t>
            </a:r>
            <a:r>
              <a:rPr lang="de-DE" i="1" smtClean="0"/>
              <a:t>n-dä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mtClean="0"/>
              <a:t>in negated particpiles, the negative copula is formed according to the </a:t>
            </a:r>
            <a:r>
              <a:rPr lang="de-DE" i="1" smtClean="0"/>
              <a:t>-n-i</a:t>
            </a:r>
            <a:r>
              <a:rPr lang="de-DE" smtClean="0"/>
              <a:t>/</a:t>
            </a:r>
            <a:r>
              <a:rPr lang="de-DE" i="1" smtClean="0"/>
              <a:t>-n-dä</a:t>
            </a:r>
            <a:r>
              <a:rPr lang="de-DE" smtClean="0"/>
              <a:t> type!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Attributive Participles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Perfective participles: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likʼuvu-i 		kitab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ptcp.prf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book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book that has been / was read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likʼuvu-n-u-n-dä 					kitab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read-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st.ex.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“n“-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neg.cop-st.ex.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  <a:r>
              <a:rPr lang="en-US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ipfv-ptcp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book</a:t>
            </a:r>
            <a:endParaRPr lang="de-DE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book that has not been / was not read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8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06796"/>
            <a:ext cx="7824819" cy="599087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932040" y="206084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148064" y="1551680"/>
            <a:ext cx="1512168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732240" y="1268760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Khinalug</a:t>
            </a:r>
            <a:endParaRPr lang="en-US" sz="25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Attributive Participles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9194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Imperfective participles: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dalɯg	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ki-r-i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lɯgɯld 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		do-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ipfv-ptcp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man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who works / is working / will work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dalɯg </a:t>
            </a:r>
            <a:endParaRPr lang="de-DE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ki-to-n-u-n-dä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109728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do-</a:t>
            </a:r>
            <a:r>
              <a:rPr lang="en-US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cop.far/even-st.ext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“n”-</a:t>
            </a:r>
            <a:r>
              <a:rPr lang="en-US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neg.cop-st.ext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“n”-</a:t>
            </a:r>
            <a:r>
              <a:rPr lang="en-US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ipfv.ptcp</a:t>
            </a:r>
            <a:endParaRPr lang="de-DE" sz="24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lɯgɯld 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will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5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Attributive Participles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DE" u="sng" smtClean="0"/>
              <a:t>Perfective:</a:t>
            </a:r>
          </a:p>
          <a:p>
            <a:pPr marL="109728" indent="0">
              <a:buNone/>
            </a:pPr>
            <a:r>
              <a:rPr lang="de-DE" smtClean="0"/>
              <a:t>Perfective stem </a:t>
            </a:r>
          </a:p>
          <a:p>
            <a:pPr marL="109728" indent="0">
              <a:buNone/>
            </a:pPr>
            <a:r>
              <a:rPr lang="de-DE" smtClean="0"/>
              <a:t>+ stem extension in –</a:t>
            </a:r>
            <a:r>
              <a:rPr lang="de-DE" i="1" smtClean="0"/>
              <a:t>n</a:t>
            </a:r>
            <a:r>
              <a:rPr lang="de-DE" smtClean="0"/>
              <a:t> </a:t>
            </a:r>
          </a:p>
          <a:p>
            <a:pPr marL="109728" indent="0">
              <a:buNone/>
            </a:pPr>
            <a:r>
              <a:rPr lang="de-DE" smtClean="0"/>
              <a:t>+ negative copula (vowel harmony!) </a:t>
            </a:r>
          </a:p>
          <a:p>
            <a:pPr marL="109728" indent="0">
              <a:buNone/>
            </a:pPr>
            <a:r>
              <a:rPr lang="de-DE" smtClean="0"/>
              <a:t>+ stem extension in –</a:t>
            </a:r>
            <a:r>
              <a:rPr lang="de-DE" i="1" smtClean="0"/>
              <a:t>n</a:t>
            </a:r>
            <a:r>
              <a:rPr lang="de-DE" smtClean="0"/>
              <a:t> </a:t>
            </a:r>
          </a:p>
          <a:p>
            <a:pPr marL="109728" indent="0">
              <a:buNone/>
            </a:pPr>
            <a:r>
              <a:rPr lang="de-DE" smtClean="0"/>
              <a:t>+ imperfective particple in –</a:t>
            </a:r>
            <a:r>
              <a:rPr lang="de-DE" i="1" smtClean="0"/>
              <a:t>dä</a:t>
            </a:r>
            <a:r>
              <a:rPr lang="de-DE" smtClean="0"/>
              <a:t> </a:t>
            </a:r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u="sng" smtClean="0"/>
              <a:t>Imperfective:</a:t>
            </a:r>
          </a:p>
          <a:p>
            <a:pPr marL="109728" indent="0">
              <a:buNone/>
            </a:pPr>
            <a:r>
              <a:rPr lang="de-DE" smtClean="0"/>
              <a:t>Imperfective stem</a:t>
            </a:r>
          </a:p>
          <a:p>
            <a:pPr marL="109728" indent="0">
              <a:buNone/>
            </a:pPr>
            <a:r>
              <a:rPr lang="de-DE" smtClean="0"/>
              <a:t>+ petrified spacial copula (</a:t>
            </a:r>
            <a:r>
              <a:rPr lang="de-DE" i="1" smtClean="0"/>
              <a:t>to</a:t>
            </a:r>
            <a:r>
              <a:rPr lang="de-DE" smtClean="0"/>
              <a:t> or </a:t>
            </a:r>
            <a:r>
              <a:rPr lang="de-DE" i="1" smtClean="0"/>
              <a:t>o</a:t>
            </a:r>
            <a:r>
              <a:rPr lang="de-DE" smtClean="0"/>
              <a:t>, verb-type triggered)</a:t>
            </a:r>
          </a:p>
          <a:p>
            <a:pPr marL="109728" indent="0">
              <a:buNone/>
            </a:pPr>
            <a:r>
              <a:rPr lang="de-DE" smtClean="0"/>
              <a:t>+ stem extension in –</a:t>
            </a:r>
            <a:r>
              <a:rPr lang="de-DE" i="1" smtClean="0"/>
              <a:t>n</a:t>
            </a:r>
          </a:p>
          <a:p>
            <a:pPr marL="109728" indent="0">
              <a:buNone/>
            </a:pPr>
            <a:r>
              <a:rPr lang="de-DE" smtClean="0"/>
              <a:t>+ negative copula (vowel harmony!)</a:t>
            </a:r>
          </a:p>
          <a:p>
            <a:pPr marL="109728" indent="0">
              <a:buNone/>
            </a:pPr>
            <a:r>
              <a:rPr lang="de-DE" smtClean="0"/>
              <a:t>+ stem extension in –</a:t>
            </a:r>
            <a:r>
              <a:rPr lang="de-DE" i="1" smtClean="0"/>
              <a:t>n</a:t>
            </a:r>
          </a:p>
          <a:p>
            <a:pPr marL="109728" indent="0">
              <a:buNone/>
            </a:pPr>
            <a:r>
              <a:rPr lang="de-DE" smtClean="0"/>
              <a:t>+ imperfective participle in -</a:t>
            </a:r>
            <a:r>
              <a:rPr lang="de-DE" i="1" smtClean="0"/>
              <a:t>dä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05346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Converbs derived from participles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Converbs derived from the ipfv.ptcp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79296" cy="4491944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700"/>
              </a:spcAft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Converbs expressing simultaneity with a process: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kʰi-tʰooruni &lt; 	kʰi-tʰoa 	yo-r-uni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ipfv-cop.far/even-finite 	cop-ipfv-cvb.simul.1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while doing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1st option</a:t>
            </a:r>
          </a:p>
          <a:p>
            <a:pPr marL="109728" indent="0">
              <a:spcAft>
                <a:spcPts val="700"/>
              </a:spcAft>
              <a:buNone/>
            </a:pPr>
            <a:endParaRPr lang="de-DE" cap="small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kʰi-tʰonundä 	   yoruni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negated participle + 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cop-ipfv-cvb.simul.1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while not doing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1st option</a:t>
            </a:r>
          </a:p>
          <a:p>
            <a:pPr marL="109728" indent="0">
              <a:spcAft>
                <a:spcPts val="700"/>
              </a:spcAft>
              <a:buNone/>
            </a:pPr>
            <a:endParaRPr lang="de-DE" cap="small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78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Converbs derived from the ipfv.ptcp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79296" cy="4491944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700"/>
              </a:spcAft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Converbs expressing simultaneity with a process: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kʰi-tʰooršuni  	&lt;	kʰi-tʰoa  yo-r-šuni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ipfv-cop.far/even-finite 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cop-ipfv-cvb.simul.2</a:t>
            </a:r>
          </a:p>
          <a:p>
            <a:pPr marL="109728" indent="0">
              <a:spcAft>
                <a:spcPts val="7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while doing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2nd option</a:t>
            </a:r>
          </a:p>
          <a:p>
            <a:pPr marL="109728" indent="0">
              <a:spcAft>
                <a:spcPts val="700"/>
              </a:spcAft>
              <a:buNone/>
            </a:pPr>
            <a:endParaRPr lang="de-DE" cap="small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kʰi-tʰonundä 	    yo-r-šuni</a:t>
            </a:r>
          </a:p>
          <a:p>
            <a:pPr marL="109728" indent="0">
              <a:buNone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negated participle + 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cop-ipfv-cvb.simul.2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while not doing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 2nd option</a:t>
            </a:r>
          </a:p>
          <a:p>
            <a:pPr marL="109728" indent="0">
              <a:buNone/>
            </a:pPr>
            <a:endParaRPr lang="de-DE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1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Converbs derived </a:t>
            </a:r>
            <a:r>
              <a:rPr lang="de-DE"/>
              <a:t>from the </a:t>
            </a:r>
            <a:r>
              <a:rPr lang="de-DE" smtClean="0"/>
              <a:t>pfv.ptcp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Converb expressing simultaneity with the endpoint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kʰu-i-sɯn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pfv-ptcp-cvb3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... did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when the process of doing reached its endpoint</a:t>
            </a: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kʰu-n-u-n-dä-sɯn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negated participle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-cvb3</a:t>
            </a:r>
          </a:p>
          <a:p>
            <a:pPr marL="109728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when ...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not do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with evidential or causal interpretation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endParaRPr lang="de-DE" u="sng"/>
          </a:p>
          <a:p>
            <a:pPr marL="109728" indent="0">
              <a:buNone/>
            </a:pPr>
            <a:endParaRPr lang="de-DE" u="sng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4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Converbs derived from the pfv.ptcp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Converbs expressing condition</a:t>
            </a:r>
          </a:p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realis:</a:t>
            </a: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kʰu-i-qʼaʁɯllɯ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kʰunundä-qʼaʁɯllɯ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pfv.participle-cvb4		negated pfv.participle-cvb4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... does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if... does not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irrealis:</a:t>
            </a: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kʰui-qʼäšin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kʰunundä-qʼäšin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pfv.participle-cvb5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		negated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pfv.participle-cvb5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... had done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if... had not done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mtClean="0"/>
          </a:p>
          <a:p>
            <a:endParaRPr lang="de-D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2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Unnegatable Converbs :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Clause chaining converbs (both at pfv and ipfv ptcp):</a:t>
            </a: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kiri-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yä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ipfv-ipfv-ptcp-cvb4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/ was doing and...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kui-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yä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pfv-ptcp-cvb4</a:t>
            </a:r>
            <a:endParaRPr lang="de-DE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/ has done and...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Converbs </a:t>
            </a:r>
            <a:r>
              <a:rPr lang="de-DE" u="sng">
                <a:latin typeface="Times New Roman" panose="02020603050405020304" pitchFamily="18" charset="0"/>
                <a:cs typeface="Times New Roman" panose="02020603050405020304" pitchFamily="18" charset="0"/>
              </a:rPr>
              <a:t>expressing </a:t>
            </a:r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“until, before</a:t>
            </a:r>
            <a:r>
              <a:rPr lang="en-US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(only at pfv)</a:t>
            </a:r>
            <a:r>
              <a:rPr lang="de-D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kʰu-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n-tʼɯ-n-nɯ</a:t>
            </a:r>
          </a:p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do-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st.ext.“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”-inchoat.cop-</a:t>
            </a:r>
            <a:r>
              <a:rPr lang="de-DE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st.ext.“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”-cvb5</a:t>
            </a:r>
            <a:endParaRPr lang="en-US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doing, before doing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42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Verbal nouns – Agent / Patient nouns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5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Verbal nouns – Agent / Patient nouns ptcp + proximal dp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i="1" smtClean="0"/>
              <a:t>kʰu-i-du</a:t>
            </a:r>
            <a:r>
              <a:rPr lang="de-DE" smtClean="0"/>
              <a:t> </a:t>
            </a:r>
            <a:endParaRPr lang="en-US" smtClean="0"/>
          </a:p>
          <a:p>
            <a:pPr marL="109728" indent="0">
              <a:buNone/>
            </a:pPr>
            <a:r>
              <a:rPr lang="de-DE" sz="2600" smtClean="0"/>
              <a:t>do.</a:t>
            </a:r>
            <a:r>
              <a:rPr lang="de-DE" sz="2600" cap="small" smtClean="0"/>
              <a:t>pfv-ptcp-dp.cl1sg</a:t>
            </a:r>
          </a:p>
          <a:p>
            <a:pPr marL="109728" indent="0">
              <a:buNone/>
            </a:pPr>
            <a:r>
              <a:rPr lang="de-DE" smtClean="0"/>
              <a:t>most logic interpretation as agent: 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the one who did</a:t>
            </a:r>
            <a:r>
              <a:rPr lang="en-US" smtClean="0"/>
              <a:t>”</a:t>
            </a:r>
            <a:endParaRPr lang="de-DE" smtClean="0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i="1" smtClean="0"/>
              <a:t>kʰu-i-žitʰ</a:t>
            </a:r>
          </a:p>
          <a:p>
            <a:pPr marL="109728" indent="0">
              <a:buNone/>
            </a:pPr>
            <a:r>
              <a:rPr lang="de-DE" sz="2600" smtClean="0"/>
              <a:t>do.</a:t>
            </a:r>
            <a:r>
              <a:rPr lang="de-DE" sz="2600" cap="small"/>
              <a:t>pfv-ptcp-dp.nhpl</a:t>
            </a:r>
          </a:p>
          <a:p>
            <a:pPr marL="109728" indent="0">
              <a:buNone/>
            </a:pPr>
            <a:r>
              <a:rPr lang="de-DE"/>
              <a:t>most logic </a:t>
            </a:r>
            <a:r>
              <a:rPr lang="de-DE" smtClean="0"/>
              <a:t>interpretation as patient: 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the things that were done</a:t>
            </a:r>
            <a:r>
              <a:rPr lang="en-US" smtClean="0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71230"/>
            <a:ext cx="8855702" cy="5902608"/>
          </a:xfrm>
        </p:spPr>
      </p:pic>
    </p:spTree>
    <p:extLst>
      <p:ext uri="{BB962C8B-B14F-4D97-AF65-F5344CB8AC3E}">
        <p14:creationId xmlns:p14="http://schemas.microsoft.com/office/powerpoint/2010/main" val="315769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Agent or patient noun: </a:t>
            </a:r>
            <a:br>
              <a:rPr lang="de-DE"/>
            </a:br>
            <a:r>
              <a:rPr lang="de-DE"/>
              <a:t>ptcp + proximal dp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i="1" smtClean="0"/>
              <a:t>ki-r-i-du</a:t>
            </a:r>
            <a:r>
              <a:rPr lang="de-DE" smtClean="0"/>
              <a:t> </a:t>
            </a:r>
            <a:endParaRPr lang="en-US" smtClean="0"/>
          </a:p>
          <a:p>
            <a:pPr marL="109728" indent="0">
              <a:buNone/>
            </a:pPr>
            <a:r>
              <a:rPr lang="de-DE" sz="2600"/>
              <a:t>do</a:t>
            </a:r>
            <a:r>
              <a:rPr lang="de-DE" sz="2600" cap="small"/>
              <a:t>.ipfv-ptcp-dp.cl1sg</a:t>
            </a:r>
          </a:p>
          <a:p>
            <a:pPr marL="109728" indent="0">
              <a:buNone/>
            </a:pPr>
            <a:r>
              <a:rPr lang="de-DE" smtClean="0"/>
              <a:t>most logic interpretation as agent: 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the one who does / is doing / will do</a:t>
            </a:r>
            <a:r>
              <a:rPr lang="en-US" smtClean="0"/>
              <a:t>”</a:t>
            </a:r>
            <a:endParaRPr lang="de-DE" smtClean="0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i="1" smtClean="0"/>
              <a:t>ki-r-i-žitʰ</a:t>
            </a:r>
          </a:p>
          <a:p>
            <a:pPr marL="109728" indent="0">
              <a:buNone/>
            </a:pPr>
            <a:r>
              <a:rPr lang="de-DE" sz="2600" smtClean="0"/>
              <a:t>do.</a:t>
            </a:r>
            <a:r>
              <a:rPr lang="de-DE" sz="2600" cap="small"/>
              <a:t>i</a:t>
            </a:r>
            <a:r>
              <a:rPr lang="de-DE" sz="2600" cap="small" smtClean="0"/>
              <a:t>pfv-ptcp-dp.nhpl</a:t>
            </a:r>
            <a:endParaRPr lang="de-DE" sz="2600" cap="small"/>
          </a:p>
          <a:p>
            <a:pPr marL="109728" indent="0">
              <a:buNone/>
            </a:pPr>
            <a:r>
              <a:rPr lang="de-DE"/>
              <a:t>most logic </a:t>
            </a:r>
            <a:r>
              <a:rPr lang="de-DE" smtClean="0"/>
              <a:t>interpretation as patient: 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the things that are (being) done, will be done</a:t>
            </a:r>
            <a:r>
              <a:rPr lang="en-US" smtClean="0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Negation of agent / patient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/>
              <a:t>ptcp + prox.dp	-&gt;	neg.ptcp + prox.dp</a:t>
            </a: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pfv.:</a:t>
            </a:r>
            <a:endParaRPr lang="de-DE"/>
          </a:p>
          <a:p>
            <a:pPr marL="109728" indent="0">
              <a:buNone/>
            </a:pPr>
            <a:r>
              <a:rPr lang="de-DE" i="1" smtClean="0"/>
              <a:t>kʰui-du</a:t>
            </a:r>
            <a:r>
              <a:rPr lang="de-DE" smtClean="0"/>
              <a:t> 		-&gt; 	</a:t>
            </a:r>
            <a:r>
              <a:rPr lang="de-DE" i="1" smtClean="0"/>
              <a:t>kʰunundä-du</a:t>
            </a:r>
          </a:p>
          <a:p>
            <a:pPr marL="109728" indent="0">
              <a:buNone/>
            </a:pPr>
            <a:r>
              <a:rPr lang="de-DE" i="1" smtClean="0"/>
              <a:t>kʰui-žitʰ</a:t>
            </a:r>
            <a:r>
              <a:rPr lang="de-DE" smtClean="0"/>
              <a:t> 		-&gt; 	</a:t>
            </a:r>
            <a:r>
              <a:rPr lang="de-DE" i="1" smtClean="0"/>
              <a:t>kʰunundä-žitʰ</a:t>
            </a:r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ipfv.:</a:t>
            </a:r>
            <a:endParaRPr lang="de-DE"/>
          </a:p>
          <a:p>
            <a:pPr marL="109728" indent="0">
              <a:buNone/>
            </a:pPr>
            <a:r>
              <a:rPr lang="de-DE" i="1" smtClean="0"/>
              <a:t>kʰiri-du</a:t>
            </a:r>
            <a:r>
              <a:rPr lang="de-DE" smtClean="0"/>
              <a:t> 		-&gt; 	</a:t>
            </a:r>
            <a:r>
              <a:rPr lang="de-DE" i="1" smtClean="0"/>
              <a:t>kʰitʰonundä-du</a:t>
            </a:r>
          </a:p>
          <a:p>
            <a:pPr marL="109728" indent="0">
              <a:buNone/>
            </a:pPr>
            <a:r>
              <a:rPr lang="de-DE" i="1" smtClean="0"/>
              <a:t>kʰiri-žitʰ</a:t>
            </a:r>
            <a:r>
              <a:rPr lang="de-DE" smtClean="0"/>
              <a:t> 		-&gt; 	</a:t>
            </a:r>
            <a:r>
              <a:rPr lang="de-DE" i="1" smtClean="0"/>
              <a:t>kʰitʰonundä-žitʰ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00943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Converbs derived from A / P nouns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8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Converbs derived from A / P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49424"/>
            <a:ext cx="8496944" cy="4491944"/>
          </a:xfrm>
        </p:spPr>
        <p:txBody>
          <a:bodyPr>
            <a:normAutofit fontScale="85000" lnSpcReduction="20000"/>
          </a:bodyPr>
          <a:lstStyle/>
          <a:p>
            <a:r>
              <a:rPr lang="de-DE" smtClean="0"/>
              <a:t>Converbs can be derived from the non-human oblique stems of agent / patient nouns </a:t>
            </a:r>
            <a:r>
              <a:rPr lang="de-DE" i="1" smtClean="0"/>
              <a:t>–sä</a:t>
            </a:r>
            <a:r>
              <a:rPr lang="de-DE" smtClean="0"/>
              <a:t> by attaching a case suffix:</a:t>
            </a:r>
          </a:p>
          <a:p>
            <a:endParaRPr lang="de-DE"/>
          </a:p>
          <a:p>
            <a:pPr marL="349250" indent="0">
              <a:buNone/>
            </a:pPr>
            <a:r>
              <a:rPr lang="de-DE"/>
              <a:t>ptcp.pfv-vn(a/p)-comparative -</a:t>
            </a:r>
            <a:r>
              <a:rPr lang="de-DE" i="1"/>
              <a:t>qʼilli</a:t>
            </a:r>
            <a:r>
              <a:rPr lang="de-DE"/>
              <a:t>:	since (endpoint) </a:t>
            </a:r>
            <a:r>
              <a:rPr lang="de-DE" smtClean="0"/>
              <a:t>ptcp.ipfv-vn(a/p)-comparative -</a:t>
            </a:r>
            <a:r>
              <a:rPr lang="de-DE" i="1" smtClean="0"/>
              <a:t>qʼilli</a:t>
            </a:r>
            <a:r>
              <a:rPr lang="de-DE" smtClean="0"/>
              <a:t>:	since (beginning)</a:t>
            </a:r>
          </a:p>
          <a:p>
            <a:pPr marL="349250" indent="0">
              <a:buNone/>
            </a:pPr>
            <a:r>
              <a:rPr lang="de-DE" smtClean="0"/>
              <a:t>ptcp.ipfv-</a:t>
            </a:r>
            <a:r>
              <a:rPr lang="de-DE"/>
              <a:t>vn(a/p)</a:t>
            </a:r>
            <a:r>
              <a:rPr lang="de-DE" smtClean="0"/>
              <a:t>-similative -</a:t>
            </a:r>
            <a:r>
              <a:rPr lang="de-DE" i="1" smtClean="0"/>
              <a:t>ččini</a:t>
            </a:r>
            <a:r>
              <a:rPr lang="de-DE" smtClean="0"/>
              <a:t>:	as, to the extent of</a:t>
            </a:r>
          </a:p>
          <a:p>
            <a:pPr marL="349250" indent="0">
              <a:buNone/>
            </a:pPr>
            <a:r>
              <a:rPr lang="de-DE" smtClean="0"/>
              <a:t>ptcp.ipfv-</a:t>
            </a:r>
            <a:r>
              <a:rPr lang="de-DE"/>
              <a:t>vn(a/p)</a:t>
            </a:r>
            <a:r>
              <a:rPr lang="de-DE" smtClean="0"/>
              <a:t>-dative -</a:t>
            </a:r>
            <a:r>
              <a:rPr lang="de-DE" i="1" smtClean="0"/>
              <a:t>u</a:t>
            </a:r>
            <a:r>
              <a:rPr lang="de-DE" smtClean="0"/>
              <a:t>: 		in order to</a:t>
            </a:r>
          </a:p>
          <a:p>
            <a:pPr marL="349250" indent="0">
              <a:buNone/>
            </a:pPr>
            <a:r>
              <a:rPr lang="de-DE" smtClean="0"/>
              <a:t>ptcp.ipfv-</a:t>
            </a:r>
            <a:r>
              <a:rPr lang="de-DE"/>
              <a:t>vn(a/p)</a:t>
            </a:r>
            <a:r>
              <a:rPr lang="de-DE" smtClean="0"/>
              <a:t>-adelative -</a:t>
            </a:r>
            <a:r>
              <a:rPr lang="de-DE" i="1" smtClean="0"/>
              <a:t>x</a:t>
            </a:r>
            <a:r>
              <a:rPr lang="de-DE" smtClean="0"/>
              <a:t>:		in </a:t>
            </a:r>
            <a:r>
              <a:rPr lang="de-DE"/>
              <a:t>order </a:t>
            </a:r>
            <a:r>
              <a:rPr lang="de-DE" smtClean="0"/>
              <a:t>to</a:t>
            </a:r>
          </a:p>
          <a:p>
            <a:pPr marL="109728" indent="0">
              <a:buNone/>
            </a:pPr>
            <a:endParaRPr lang="de-DE" smtClean="0"/>
          </a:p>
          <a:p>
            <a:r>
              <a:rPr lang="de-DE" smtClean="0"/>
              <a:t>or by attaching a postposition that governs a case:</a:t>
            </a:r>
          </a:p>
          <a:p>
            <a:pPr marL="109728" indent="0">
              <a:buNone/>
            </a:pPr>
            <a:endParaRPr lang="de-DE" smtClean="0"/>
          </a:p>
          <a:p>
            <a:pPr marL="349250" indent="0">
              <a:buNone/>
            </a:pPr>
            <a:r>
              <a:rPr lang="de-DE" smtClean="0"/>
              <a:t>ptcp-pfv-vn(a/p</a:t>
            </a:r>
            <a:r>
              <a:rPr lang="de-DE"/>
              <a:t>)</a:t>
            </a:r>
            <a:r>
              <a:rPr lang="de-DE" smtClean="0"/>
              <a:t>-adel </a:t>
            </a:r>
            <a:r>
              <a:rPr lang="de-DE" i="1" smtClean="0"/>
              <a:t>-x</a:t>
            </a:r>
            <a:r>
              <a:rPr lang="de-DE" smtClean="0"/>
              <a:t> + </a:t>
            </a:r>
            <a:r>
              <a:rPr lang="de-DE" i="1" smtClean="0"/>
              <a:t>tʰotʰux</a:t>
            </a:r>
            <a:r>
              <a:rPr lang="de-DE" smtClean="0"/>
              <a:t> </a:t>
            </a:r>
            <a:r>
              <a:rPr lang="en-US" smtClean="0"/>
              <a:t>“after”:	after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067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Negation of converbs </a:t>
            </a:r>
            <a:r>
              <a:rPr lang="de-DE"/>
              <a:t>derived from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A </a:t>
            </a:r>
            <a:r>
              <a:rPr lang="de-DE"/>
              <a:t>/ P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endParaRPr lang="de-DE" smtClean="0"/>
          </a:p>
          <a:p>
            <a:pPr marL="109728" indent="0">
              <a:buNone/>
            </a:pPr>
            <a:r>
              <a:rPr lang="de-DE" smtClean="0"/>
              <a:t>negative participle + same structure as non-negated verbal a/p nouns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4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Action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/>
              <a:t>Participle + suffix </a:t>
            </a:r>
            <a:r>
              <a:rPr lang="de-DE" i="1" smtClean="0"/>
              <a:t>-val</a:t>
            </a:r>
            <a:r>
              <a:rPr lang="de-DE" smtClean="0"/>
              <a:t> (&lt; loan from Lezgic)</a:t>
            </a:r>
          </a:p>
          <a:p>
            <a:endParaRPr lang="de-DE" smtClean="0"/>
          </a:p>
          <a:p>
            <a:pPr marL="109728" indent="0">
              <a:buNone/>
            </a:pPr>
            <a:r>
              <a:rPr lang="de-DE" i="1" smtClean="0"/>
              <a:t>kʰui-val</a:t>
            </a:r>
            <a:r>
              <a:rPr lang="de-DE" smtClean="0"/>
              <a:t>			</a:t>
            </a:r>
            <a:r>
              <a:rPr lang="de-DE" i="1" smtClean="0"/>
              <a:t>kʰiri-val</a:t>
            </a:r>
          </a:p>
          <a:p>
            <a:pPr marL="109728" indent="0">
              <a:buNone/>
            </a:pPr>
            <a:r>
              <a:rPr lang="de-DE" smtClean="0"/>
              <a:t>pfv.participle-</a:t>
            </a:r>
            <a:r>
              <a:rPr lang="de-DE" cap="small"/>
              <a:t>vn</a:t>
            </a:r>
            <a:r>
              <a:rPr lang="de-DE" smtClean="0"/>
              <a:t>		ipfv.participle-</a:t>
            </a:r>
            <a:r>
              <a:rPr lang="de-DE" cap="small"/>
              <a:t>vn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having done X</a:t>
            </a:r>
            <a:r>
              <a:rPr lang="en-US" smtClean="0"/>
              <a:t>”</a:t>
            </a:r>
            <a:r>
              <a:rPr lang="de-DE" smtClean="0"/>
              <a:t>		</a:t>
            </a:r>
            <a:r>
              <a:rPr lang="en-US"/>
              <a:t> </a:t>
            </a:r>
            <a:r>
              <a:rPr lang="en-US" smtClean="0"/>
              <a:t>“</a:t>
            </a:r>
            <a:r>
              <a:rPr lang="de-DE" smtClean="0"/>
              <a:t>doing X</a:t>
            </a:r>
            <a:r>
              <a:rPr lang="en-US" smtClean="0"/>
              <a:t>”</a:t>
            </a:r>
            <a:endParaRPr lang="de-DE" smtClean="0"/>
          </a:p>
          <a:p>
            <a:pPr marL="109728" indent="0">
              <a:buNone/>
            </a:pPr>
            <a:endParaRPr lang="de-DE"/>
          </a:p>
          <a:p>
            <a:pPr marL="109728" indent="0">
              <a:buNone/>
            </a:pPr>
            <a:r>
              <a:rPr lang="de-DE" i="1" smtClean="0"/>
              <a:t>kʰunundä-val</a:t>
            </a:r>
            <a:r>
              <a:rPr lang="de-DE" smtClean="0"/>
              <a:t>		</a:t>
            </a:r>
            <a:r>
              <a:rPr lang="de-DE" i="1" smtClean="0"/>
              <a:t>kʰitʰonundä-val</a:t>
            </a:r>
          </a:p>
          <a:p>
            <a:pPr marL="109728" indent="0">
              <a:buNone/>
            </a:pPr>
            <a:r>
              <a:rPr lang="de-DE" smtClean="0"/>
              <a:t>neg. </a:t>
            </a:r>
            <a:r>
              <a:rPr lang="de-DE"/>
              <a:t>pfv.participle-</a:t>
            </a:r>
            <a:r>
              <a:rPr lang="de-DE" cap="small"/>
              <a:t>vn</a:t>
            </a:r>
            <a:r>
              <a:rPr lang="de-DE"/>
              <a:t>	</a:t>
            </a:r>
            <a:r>
              <a:rPr lang="de-DE" smtClean="0"/>
              <a:t>neg. ipfv.participle-</a:t>
            </a:r>
            <a:r>
              <a:rPr lang="de-DE" cap="small"/>
              <a:t>vn</a:t>
            </a:r>
          </a:p>
          <a:p>
            <a:pPr marL="109728" indent="0">
              <a:buNone/>
            </a:pPr>
            <a:r>
              <a:rPr lang="en-US" smtClean="0"/>
              <a:t>“</a:t>
            </a:r>
            <a:r>
              <a:rPr lang="de-DE" smtClean="0"/>
              <a:t>not having done X</a:t>
            </a:r>
            <a:r>
              <a:rPr lang="en-US" smtClean="0"/>
              <a:t>” </a:t>
            </a:r>
            <a:r>
              <a:rPr lang="de-DE" smtClean="0"/>
              <a:t>	</a:t>
            </a:r>
            <a:r>
              <a:rPr lang="en-US"/>
              <a:t> </a:t>
            </a:r>
            <a:r>
              <a:rPr lang="en-US" smtClean="0"/>
              <a:t>“</a:t>
            </a:r>
            <a:r>
              <a:rPr lang="de-DE" smtClean="0"/>
              <a:t>not doing X</a:t>
            </a:r>
            <a:r>
              <a:rPr lang="en-US" smtClean="0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4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Negation of attributed nouns and adjectives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2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Negation of attributed nouns and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2759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interplay of 11 copulative elements and existential verbs of the finite system is reduced to 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 copulas that are used for the negation of attributed non-verbal elements. </a:t>
            </a: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place-related negation:</a:t>
            </a:r>
          </a:p>
          <a:p>
            <a:pPr marL="109728" indent="0">
              <a:buNone/>
            </a:pP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mäʕlim 	</a:t>
            </a:r>
            <a:r>
              <a:rPr lang="de-DE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tonundä</a:t>
            </a: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 	ǯigä</a:t>
            </a:r>
          </a:p>
          <a:p>
            <a:pPr marL="109728" indent="0">
              <a:buNone/>
            </a:pP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teacher 	be:</a:t>
            </a:r>
            <a:r>
              <a:rPr lang="de-DE" sz="33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neg.ptcp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 	place</a:t>
            </a:r>
          </a:p>
          <a:p>
            <a:pPr marL="109728" indent="0">
              <a:buNone/>
            </a:pP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there is no teacher</a:t>
            </a: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possession-related negation:</a:t>
            </a:r>
          </a:p>
          <a:p>
            <a:pPr marL="109728" indent="0">
              <a:buNone/>
            </a:pP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cʼu 		</a:t>
            </a:r>
            <a:r>
              <a:rPr lang="de-DE" sz="33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at-tonundä</a:t>
            </a: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ħädmi</a:t>
            </a:r>
            <a:endParaRPr lang="de-DE" sz="33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name		</a:t>
            </a:r>
            <a:r>
              <a:rPr lang="de-DE" sz="33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-be:</a:t>
            </a:r>
            <a:r>
              <a:rPr lang="de-DE" sz="33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neg.ptcp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	person</a:t>
            </a:r>
          </a:p>
          <a:p>
            <a:pPr marL="109728" indent="0">
              <a:buNone/>
            </a:pP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a person that has no name</a:t>
            </a: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63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Negation of attributed nouns and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2759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interplay of 11 copulative elements and existential verbs of the finite system is reduced to 5 negative copulas that are used for the negation of attributed non-verbal elements. </a:t>
            </a: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availability-related negation:</a:t>
            </a:r>
          </a:p>
          <a:p>
            <a:pPr marL="109728" indent="0">
              <a:buNone/>
            </a:pP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hinä-χ 		</a:t>
            </a:r>
            <a:r>
              <a:rPr lang="de-DE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čʼonundä</a:t>
            </a: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 	pɯl</a:t>
            </a:r>
          </a:p>
          <a:p>
            <a:pPr marL="109728" indent="0">
              <a:buNone/>
            </a:pPr>
            <a:r>
              <a:rPr lang="de-DE" sz="33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dp.dist.obl-ad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 	be:</a:t>
            </a:r>
            <a:r>
              <a:rPr lang="de-DE" sz="33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neg.ptcp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 	money</a:t>
            </a:r>
          </a:p>
          <a:p>
            <a:pPr marL="109728" indent="0">
              <a:buNone/>
            </a:pP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the money that he does‘nt have at his disposal</a:t>
            </a: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negated attributive noun:</a:t>
            </a:r>
          </a:p>
          <a:p>
            <a:pPr marL="109728" indent="0">
              <a:buNone/>
            </a:pP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mäʕlim 		</a:t>
            </a:r>
            <a:r>
              <a:rPr lang="de-DE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konundä</a:t>
            </a: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 	ħädmi</a:t>
            </a:r>
          </a:p>
          <a:p>
            <a:pPr marL="109728" indent="0">
              <a:buNone/>
            </a:pP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teahcer 		be:</a:t>
            </a:r>
            <a:r>
              <a:rPr lang="de-DE" sz="33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neg.ptcp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 	person</a:t>
            </a:r>
          </a:p>
          <a:p>
            <a:pPr marL="109728" indent="0">
              <a:buNone/>
            </a:pP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is not a teacher</a:t>
            </a: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73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Negation of attributed nouns and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4199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interplay of 11 copulative elements and existential verbs of the finite system is reduced to 5 negative copulas that are used for the negation of attributed non-verbal elements. </a:t>
            </a: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negated attributive adjective:</a:t>
            </a:r>
          </a:p>
          <a:p>
            <a:pPr marL="109728" indent="0">
              <a:buNone/>
            </a:pP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ħäyardä	</a:t>
            </a:r>
            <a:r>
              <a:rPr lang="de-DE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yonundä</a:t>
            </a:r>
            <a:r>
              <a:rPr lang="de-DE" sz="3300" i="1">
                <a:latin typeface="Times New Roman" panose="02020603050405020304" pitchFamily="18" charset="0"/>
                <a:cs typeface="Times New Roman" panose="02020603050405020304" pitchFamily="18" charset="0"/>
              </a:rPr>
              <a:t> 	riši</a:t>
            </a:r>
          </a:p>
          <a:p>
            <a:pPr marL="109728" indent="0">
              <a:buNone/>
            </a:pP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pretty 		be:</a:t>
            </a:r>
            <a:r>
              <a:rPr lang="de-DE" sz="33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neg.ptcp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 	girl</a:t>
            </a:r>
          </a:p>
          <a:p>
            <a:pPr marL="109728" indent="0">
              <a:buNone/>
            </a:pPr>
            <a:r>
              <a:rPr 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a girl who is not pretty</a:t>
            </a: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copula that 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yonundä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derived from is only attested in two relicts: </a:t>
            </a:r>
          </a:p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negated participle 	(see above)</a:t>
            </a:r>
          </a:p>
          <a:p>
            <a:pPr marL="109728" indent="0">
              <a:buNone/>
            </a:pP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33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de-DE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(&lt; 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spacial 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negated converb </a:t>
            </a:r>
          </a:p>
          <a:p>
            <a:pPr marL="109728" indent="0">
              <a:buNone/>
            </a:pPr>
            <a:r>
              <a:rPr lang="de-DE" sz="33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V.</a:t>
            </a:r>
            <a:r>
              <a:rPr lang="de-DE" sz="33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</a:t>
            </a:r>
            <a:r>
              <a:rPr lang="de-DE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(tʰ)onundä-</a:t>
            </a:r>
            <a:r>
              <a:rPr lang="de-DE" sz="33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de-DE" sz="3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-r-šuni</a:t>
            </a:r>
          </a:p>
          <a:p>
            <a:pPr marL="109728" indent="0">
              <a:buNone/>
            </a:pPr>
            <a:endParaRPr lang="de-DE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Khinalug negation patterns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/>
              <a:t>The talk will focus on the negation of </a:t>
            </a:r>
          </a:p>
          <a:p>
            <a:pPr marL="109728" indent="0">
              <a:buNone/>
            </a:pPr>
            <a:endParaRPr lang="de-DE" smtClean="0"/>
          </a:p>
          <a:p>
            <a:r>
              <a:rPr lang="de-DE" smtClean="0"/>
              <a:t>predicative nouns </a:t>
            </a:r>
          </a:p>
          <a:p>
            <a:r>
              <a:rPr lang="de-DE" smtClean="0"/>
              <a:t>predicative adjectives</a:t>
            </a:r>
          </a:p>
          <a:p>
            <a:r>
              <a:rPr lang="de-DE" smtClean="0"/>
              <a:t>finite verbal tenses</a:t>
            </a:r>
          </a:p>
          <a:p>
            <a:r>
              <a:rPr lang="de-DE" smtClean="0"/>
              <a:t>imperative, voluntative, hortative, jussive</a:t>
            </a:r>
          </a:p>
          <a:p>
            <a:r>
              <a:rPr lang="de-DE" smtClean="0"/>
              <a:t>participles and other forms derived from them</a:t>
            </a:r>
          </a:p>
          <a:p>
            <a:r>
              <a:rPr lang="de-DE" smtClean="0"/>
              <a:t>attributed nouns and adjectives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4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Negation of attributed nouns and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771864"/>
          </a:xfrm>
        </p:spPr>
        <p:txBody>
          <a:bodyPr/>
          <a:lstStyle/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ptcp.ipfv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ptcp.ipfv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kui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tüi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*yi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petrified </a:t>
            </a:r>
            <a:r>
              <a:rPr lang="en-US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cl1/4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04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Negation of attributed nouns and adjectives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3771864"/>
          </a:xfrm>
        </p:spPr>
        <p:txBody>
          <a:bodyPr/>
          <a:lstStyle/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ptcp.ipfv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ptcp.ipfv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kui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tüi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preverb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čʼ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copula</a:t>
            </a:r>
          </a:p>
          <a:p>
            <a:pPr marL="109728" indent="0">
              <a:buNone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*yi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y-onundä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petrified </a:t>
            </a:r>
            <a:r>
              <a:rPr lang="en-US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cl1/4/nhpl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</a:t>
            </a:r>
          </a:p>
          <a:p>
            <a:pPr marL="109728" indent="0">
              <a:buNone/>
            </a:pP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de-D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positive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 </a:t>
            </a:r>
            <a:r>
              <a:rPr lang="de-D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copula???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20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Cl-i: positive vs. negative copula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Relict of *yi in the verb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 love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neg. ptcp</a:t>
            </a:r>
            <a:endParaRPr lang="de-DE" sz="24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cl1/4/nhpl 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-i-qʼi/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-i-kui		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y-onundä</a:t>
            </a: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-be.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pfv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-be.</a:t>
            </a: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ipfv</a:t>
            </a: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cl2 	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-iži-zi-qʼi,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-iži-kui	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r-ižonundä</a:t>
            </a: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cop+X-cl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cl-cop+X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cl3/hpl	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-iži-bi-qʼi,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-iži-kui		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b-ižonundä</a:t>
            </a:r>
          </a:p>
          <a:p>
            <a:pPr marL="109728" indent="0">
              <a:buNone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cop+X-cl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pfv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cl-cop+X-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be.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ipfv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class marker system with 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= cl2 and plosive before vowel in cl3/hpl</a:t>
            </a:r>
          </a:p>
          <a:p>
            <a:pPr marL="109728" indent="0">
              <a:buNone/>
            </a:pPr>
            <a:endParaRPr lang="de-DE" sz="9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ancient class marker system negative copula: 1/4/nhpl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3/hpl </a:t>
            </a:r>
            <a:r>
              <a:rPr lang="de-DE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</a:p>
          <a:p>
            <a:pPr marL="109728" indent="0">
              <a:buNone/>
            </a:pPr>
            <a:endParaRPr lang="de-D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(more research needed): These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 appeared in Khinalug in different eras, and spread over syntactic positions in a way that ambiguity is excluded.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30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smtClean="0"/>
              <a:t>The negative copula is</a:t>
            </a:r>
          </a:p>
          <a:p>
            <a:endParaRPr lang="de-DE"/>
          </a:p>
          <a:p>
            <a:r>
              <a:rPr lang="de-DE" cap="small" smtClean="0"/>
              <a:t>cl</a:t>
            </a:r>
            <a:r>
              <a:rPr lang="de-DE" smtClean="0"/>
              <a:t>-</a:t>
            </a:r>
            <a:r>
              <a:rPr lang="de-DE" i="1" smtClean="0"/>
              <a:t>i</a:t>
            </a:r>
            <a:r>
              <a:rPr lang="de-DE" smtClean="0"/>
              <a:t> imperative forms and in tense forms based on spacial copulas</a:t>
            </a:r>
          </a:p>
          <a:p>
            <a:r>
              <a:rPr lang="de-DE" cap="small" smtClean="0"/>
              <a:t>cl</a:t>
            </a:r>
            <a:r>
              <a:rPr lang="de-DE" smtClean="0"/>
              <a:t>-</a:t>
            </a:r>
            <a:r>
              <a:rPr lang="de-DE" i="1" smtClean="0"/>
              <a:t>i</a:t>
            </a:r>
            <a:r>
              <a:rPr lang="de-DE" smtClean="0"/>
              <a:t> or contracted to </a:t>
            </a:r>
            <a:r>
              <a:rPr lang="de-DE" i="1" smtClean="0"/>
              <a:t>i</a:t>
            </a:r>
            <a:r>
              <a:rPr lang="de-DE" smtClean="0"/>
              <a:t> without </a:t>
            </a:r>
            <a:r>
              <a:rPr lang="de-DE" cap="small" smtClean="0"/>
              <a:t>cl</a:t>
            </a:r>
            <a:r>
              <a:rPr lang="de-DE" smtClean="0"/>
              <a:t> in tense forms based on proximal demonstrative</a:t>
            </a:r>
          </a:p>
          <a:p>
            <a:r>
              <a:rPr lang="de-DE" i="1" smtClean="0"/>
              <a:t>i</a:t>
            </a:r>
            <a:r>
              <a:rPr lang="de-DE" smtClean="0"/>
              <a:t> without class marker in tense forms based on </a:t>
            </a:r>
            <a:r>
              <a:rPr lang="de-DE" i="1" smtClean="0"/>
              <a:t>attä</a:t>
            </a:r>
            <a:r>
              <a:rPr lang="de-DE" smtClean="0"/>
              <a:t> and in habitual forms in -</a:t>
            </a:r>
            <a:r>
              <a:rPr lang="de-DE" i="1" smtClean="0"/>
              <a:t>tʰar</a:t>
            </a:r>
            <a:r>
              <a:rPr lang="de-DE" smtClean="0"/>
              <a:t> / -</a:t>
            </a:r>
            <a:r>
              <a:rPr lang="de-DE" i="1" smtClean="0"/>
              <a:t>ar</a:t>
            </a:r>
          </a:p>
          <a:p>
            <a:r>
              <a:rPr lang="de-DE" i="1" smtClean="0"/>
              <a:t>indä</a:t>
            </a:r>
            <a:r>
              <a:rPr lang="de-DE" smtClean="0"/>
              <a:t> (following the paradigm of the </a:t>
            </a:r>
            <a:r>
              <a:rPr lang="de-DE" i="1" smtClean="0"/>
              <a:t>n-dä</a:t>
            </a:r>
            <a:r>
              <a:rPr lang="de-DE" smtClean="0"/>
              <a:t> verb type) in the stem negation of participles</a:t>
            </a:r>
          </a:p>
        </p:txBody>
      </p:sp>
    </p:spTree>
    <p:extLst>
      <p:ext uri="{BB962C8B-B14F-4D97-AF65-F5344CB8AC3E}">
        <p14:creationId xmlns:p14="http://schemas.microsoft.com/office/powerpoint/2010/main" val="181664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04215"/>
            <a:ext cx="8971296" cy="596962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de-DE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Thank you for your attention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3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Predicative nouns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Predicative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copula 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</a:p>
          <a:p>
            <a:pPr marL="109728" indent="0">
              <a:buNone/>
            </a:pP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		mäˁlim-mä </a:t>
            </a: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teacher-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teacher.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		mäˁlim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</a:p>
          <a:p>
            <a:pPr marL="109728" indent="0">
              <a:buNone/>
            </a:pP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teacher 	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neg.cop-decl</a:t>
            </a: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not a teacher.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Predicative nouns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 marL="109728" indent="0">
              <a:buNone/>
            </a:pP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Spacial copula + negative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copula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CL-i</a:t>
            </a:r>
          </a:p>
          <a:p>
            <a:pPr marL="109728" indent="0">
              <a:buNone/>
            </a:pPr>
            <a:endParaRPr lang="de-DE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mäˁlim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tʰo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</a:p>
          <a:p>
            <a:pPr marL="109728" indent="0">
              <a:buNone/>
            </a:pP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teacher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.far/even-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</a:t>
            </a:r>
            <a:endParaRPr lang="de-DE" sz="2400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(far from speaker) is a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de-D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de-DE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mäˁlim 	</a:t>
            </a:r>
            <a:r>
              <a:rPr lang="de-D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tʰo-y-i</a:t>
            </a:r>
            <a:r>
              <a:rPr lang="de-DE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-mä</a:t>
            </a:r>
            <a:endParaRPr lang="de-DE" cap="smal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de-DE" sz="24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cl1sg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teacher		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.far/even-</a:t>
            </a:r>
            <a:r>
              <a:rPr lang="de-DE" sz="2400" cap="smal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1sg-neg.cop-decl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(far from speaker) is 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a teacher</a:t>
            </a:r>
            <a:r>
              <a:rPr 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5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Predicative adjectives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8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1195</Words>
  <Application>Microsoft Office PowerPoint</Application>
  <PresentationFormat>Bildschirmpräsentation (4:3)</PresentationFormat>
  <Paragraphs>456</Paragraphs>
  <Slides>54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5" baseType="lpstr">
      <vt:lpstr>Rhea</vt:lpstr>
      <vt:lpstr>Khinalug Negation Patterns</vt:lpstr>
      <vt:lpstr>Khinalug language</vt:lpstr>
      <vt:lpstr>PowerPoint-Präsentation</vt:lpstr>
      <vt:lpstr>PowerPoint-Präsentation</vt:lpstr>
      <vt:lpstr>Khinalug negation patterns</vt:lpstr>
      <vt:lpstr>Predicative nouns</vt:lpstr>
      <vt:lpstr>Predicative nouns</vt:lpstr>
      <vt:lpstr>Predicative nouns</vt:lpstr>
      <vt:lpstr>Predicative adjectives</vt:lpstr>
      <vt:lpstr>Predicative adjectives</vt:lpstr>
      <vt:lpstr>Predicative adjectives</vt:lpstr>
      <vt:lpstr>Contraction and class marker drop</vt:lpstr>
      <vt:lpstr>Predicative adjectives</vt:lpstr>
      <vt:lpstr>Finite verbal tenses</vt:lpstr>
      <vt:lpstr>Finite verbal tenses</vt:lpstr>
      <vt:lpstr>Finite verbal tenses</vt:lpstr>
      <vt:lpstr>Finite verbal tenses</vt:lpstr>
      <vt:lpstr>Finite verbal tenses</vt:lpstr>
      <vt:lpstr>Tense forms with past marker -šä</vt:lpstr>
      <vt:lpstr>Tense forms with past marker -šä</vt:lpstr>
      <vt:lpstr>Finite verbal tenses</vt:lpstr>
      <vt:lpstr>Finite verbal tenses</vt:lpstr>
      <vt:lpstr>Imperative-like forms</vt:lpstr>
      <vt:lpstr>Imperative-like forms</vt:lpstr>
      <vt:lpstr>Imperative-like forms</vt:lpstr>
      <vt:lpstr>Participles</vt:lpstr>
      <vt:lpstr>Some additional info before talking about participles</vt:lpstr>
      <vt:lpstr>Some additional info before talking about participles</vt:lpstr>
      <vt:lpstr>Attributive Participles</vt:lpstr>
      <vt:lpstr>Attributive Participles</vt:lpstr>
      <vt:lpstr>Attributive Participles</vt:lpstr>
      <vt:lpstr>Converbs derived from participles</vt:lpstr>
      <vt:lpstr>Converbs derived from the ipfv.ptcp</vt:lpstr>
      <vt:lpstr>Converbs derived from the ipfv.ptcp</vt:lpstr>
      <vt:lpstr>Converbs derived from the pfv.ptcp</vt:lpstr>
      <vt:lpstr>Converbs derived from the pfv.ptcp</vt:lpstr>
      <vt:lpstr>Unnegatable Converbs :</vt:lpstr>
      <vt:lpstr>Verbal nouns – Agent / Patient nouns</vt:lpstr>
      <vt:lpstr>Verbal nouns – Agent / Patient nouns ptcp + proximal dp</vt:lpstr>
      <vt:lpstr>Agent or patient noun:  ptcp + proximal dp</vt:lpstr>
      <vt:lpstr>Negation of agent / patient nouns</vt:lpstr>
      <vt:lpstr>Converbs derived from A / P nouns</vt:lpstr>
      <vt:lpstr>Converbs derived from A / P nouns</vt:lpstr>
      <vt:lpstr>Negation of converbs derived from  A / P nouns</vt:lpstr>
      <vt:lpstr>Action nouns</vt:lpstr>
      <vt:lpstr>Negation of attributed nouns and adjectives</vt:lpstr>
      <vt:lpstr>Negation of attributed nouns and adjectives</vt:lpstr>
      <vt:lpstr>Negation of attributed nouns and adjectives</vt:lpstr>
      <vt:lpstr>Negation of attributed nouns and adjectives</vt:lpstr>
      <vt:lpstr>Negation of attributed nouns and adjectives</vt:lpstr>
      <vt:lpstr>Negation of attributed nouns and adjectives</vt:lpstr>
      <vt:lpstr>Cl-i: positive vs. negative copula</vt:lpstr>
      <vt:lpstr>Summary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Khinalug Negation Patterns</dc:title>
  <dc:creator>MonikaRind</dc:creator>
  <cp:lastModifiedBy>MonikaRind</cp:lastModifiedBy>
  <cp:revision>92</cp:revision>
  <dcterms:created xsi:type="dcterms:W3CDTF">2018-08-25T10:50:34Z</dcterms:created>
  <dcterms:modified xsi:type="dcterms:W3CDTF">2018-09-17T10:53:56Z</dcterms:modified>
</cp:coreProperties>
</file>