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85" r:id="rId3"/>
    <p:sldId id="286" r:id="rId4"/>
    <p:sldId id="284" r:id="rId5"/>
    <p:sldId id="331" r:id="rId6"/>
    <p:sldId id="294" r:id="rId7"/>
    <p:sldId id="295" r:id="rId8"/>
    <p:sldId id="311" r:id="rId9"/>
    <p:sldId id="317" r:id="rId10"/>
    <p:sldId id="298" r:id="rId11"/>
    <p:sldId id="274" r:id="rId12"/>
    <p:sldId id="312" r:id="rId13"/>
    <p:sldId id="320" r:id="rId14"/>
    <p:sldId id="321" r:id="rId15"/>
    <p:sldId id="299" r:id="rId16"/>
    <p:sldId id="300" r:id="rId17"/>
    <p:sldId id="324" r:id="rId18"/>
    <p:sldId id="313" r:id="rId19"/>
    <p:sldId id="323" r:id="rId20"/>
    <p:sldId id="314" r:id="rId21"/>
    <p:sldId id="303" r:id="rId22"/>
    <p:sldId id="304" r:id="rId23"/>
    <p:sldId id="305" r:id="rId24"/>
    <p:sldId id="306" r:id="rId25"/>
    <p:sldId id="315" r:id="rId26"/>
    <p:sldId id="307" r:id="rId27"/>
    <p:sldId id="308" r:id="rId28"/>
    <p:sldId id="309" r:id="rId29"/>
    <p:sldId id="325" r:id="rId30"/>
    <p:sldId id="327" r:id="rId31"/>
    <p:sldId id="328" r:id="rId32"/>
    <p:sldId id="330" r:id="rId33"/>
    <p:sldId id="318" r:id="rId34"/>
    <p:sldId id="319" r:id="rId35"/>
    <p:sldId id="267" r:id="rId36"/>
    <p:sldId id="326" r:id="rId37"/>
    <p:sldId id="322" r:id="rId38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89" autoAdjust="0"/>
    <p:restoredTop sz="73455" autoAdjust="0"/>
  </p:normalViewPr>
  <p:slideViewPr>
    <p:cSldViewPr>
      <p:cViewPr>
        <p:scale>
          <a:sx n="100" d="100"/>
          <a:sy n="100" d="100"/>
        </p:scale>
        <p:origin x="-1908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80E35D0D-114E-4436-B316-7F76A2848E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20" tIns="47459" rIns="94920" bIns="47459" numCol="1" anchor="t" anchorCtr="0" compatLnSpc="1">
            <a:prstTxWarp prst="textNoShape">
              <a:avLst/>
            </a:prstTxWarp>
          </a:bodyPr>
          <a:lstStyle>
            <a:lvl1pPr defTabSz="948491" eaLnBrk="1" hangingPunct="1">
              <a:defRPr sz="1200"/>
            </a:lvl1pPr>
          </a:lstStyle>
          <a:p>
            <a:pPr>
              <a:defRPr/>
            </a:pPr>
            <a:r>
              <a:rPr lang="en-US"/>
              <a:t>BA-FM-2 Handvorm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B2F7D328-C53B-47E9-B733-76D001D2AE3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20" tIns="47459" rIns="94920" bIns="47459" numCol="1" anchor="t" anchorCtr="0" compatLnSpc="1">
            <a:prstTxWarp prst="textNoShape">
              <a:avLst/>
            </a:prstTxWarp>
          </a:bodyPr>
          <a:lstStyle>
            <a:lvl1pPr algn="r" defTabSz="946940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2" name="Rectangle 4">
            <a:extLst>
              <a:ext uri="{FF2B5EF4-FFF2-40B4-BE49-F238E27FC236}">
                <a16:creationId xmlns="" xmlns:a16="http://schemas.microsoft.com/office/drawing/2014/main" id="{ADF94514-99A9-45ED-893D-55EDD3E2898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20" tIns="47459" rIns="94920" bIns="47459" numCol="1" anchor="b" anchorCtr="0" compatLnSpc="1">
            <a:prstTxWarp prst="textNoShape">
              <a:avLst/>
            </a:prstTxWarp>
          </a:bodyPr>
          <a:lstStyle>
            <a:lvl1pPr defTabSz="948491" eaLnBrk="1" hangingPunct="1">
              <a:defRPr sz="1200"/>
            </a:lvl1pPr>
          </a:lstStyle>
          <a:p>
            <a:pPr>
              <a:defRPr/>
            </a:pPr>
            <a:r>
              <a:rPr lang="sv-SE"/>
              <a:t>Sem.2, 2017/18, docent: Roland Pfau</a:t>
            </a:r>
            <a:endParaRPr lang="en-US"/>
          </a:p>
        </p:txBody>
      </p:sp>
      <p:sp>
        <p:nvSpPr>
          <p:cNvPr id="17413" name="Rectangle 5">
            <a:extLst>
              <a:ext uri="{FF2B5EF4-FFF2-40B4-BE49-F238E27FC236}">
                <a16:creationId xmlns="" xmlns:a16="http://schemas.microsoft.com/office/drawing/2014/main" id="{015B85C6-D3EC-49F9-A2A0-CDC8D9E1622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20" tIns="47459" rIns="94920" bIns="47459" numCol="1" anchor="b" anchorCtr="0" compatLnSpc="1">
            <a:prstTxWarp prst="textNoShape">
              <a:avLst/>
            </a:prstTxWarp>
          </a:bodyPr>
          <a:lstStyle>
            <a:lvl1pPr algn="r" defTabSz="946150" eaLnBrk="1" hangingPunct="1">
              <a:defRPr sz="1200" smtClean="0"/>
            </a:lvl1pPr>
          </a:lstStyle>
          <a:p>
            <a:pPr>
              <a:defRPr/>
            </a:pPr>
            <a:fld id="{582243C7-34C8-496A-9994-408B614B6F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8172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750CEA45-B69F-4F0C-AA37-EBDF9326A5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20" tIns="47459" rIns="94920" bIns="47459" numCol="1" anchor="t" anchorCtr="0" compatLnSpc="1">
            <a:prstTxWarp prst="textNoShape">
              <a:avLst/>
            </a:prstTxWarp>
          </a:bodyPr>
          <a:lstStyle>
            <a:lvl1pPr defTabSz="948491" eaLnBrk="1" hangingPunct="1">
              <a:defRPr sz="1200"/>
            </a:lvl1pPr>
          </a:lstStyle>
          <a:p>
            <a:pPr>
              <a:defRPr/>
            </a:pPr>
            <a:r>
              <a:rPr lang="en-US"/>
              <a:t>BA-FM-2 Handvorm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6F34E073-2B7C-4B71-8C49-6959693BFE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20" tIns="47459" rIns="94920" bIns="47459" numCol="1" anchor="t" anchorCtr="0" compatLnSpc="1">
            <a:prstTxWarp prst="textNoShape">
              <a:avLst/>
            </a:prstTxWarp>
          </a:bodyPr>
          <a:lstStyle>
            <a:lvl1pPr algn="r" defTabSz="946940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="" xmlns:a16="http://schemas.microsoft.com/office/drawing/2014/main" id="{D8AB5DA2-91D4-48FE-AA5C-B99E87AAF6B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60925"/>
            <a:ext cx="52101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20" tIns="47459" rIns="94920" bIns="474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="" xmlns:a16="http://schemas.microsoft.com/office/drawing/2014/main" id="{AF0FE97D-4441-4B9C-9553-9B4CF3F63F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20" tIns="47459" rIns="94920" bIns="47459" numCol="1" anchor="b" anchorCtr="0" compatLnSpc="1">
            <a:prstTxWarp prst="textNoShape">
              <a:avLst/>
            </a:prstTxWarp>
          </a:bodyPr>
          <a:lstStyle>
            <a:lvl1pPr defTabSz="948491" eaLnBrk="1" hangingPunct="1">
              <a:defRPr sz="1200"/>
            </a:lvl1pPr>
          </a:lstStyle>
          <a:p>
            <a:pPr>
              <a:defRPr/>
            </a:pPr>
            <a:r>
              <a:rPr lang="sv-SE"/>
              <a:t>Sem.2, 2017/18, docent: Roland Pfau</a:t>
            </a: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="" xmlns:a16="http://schemas.microsoft.com/office/drawing/2014/main" id="{E93AFA82-2F3A-4F71-89F0-12F3A5544B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20" tIns="47459" rIns="94920" bIns="47459" numCol="1" anchor="b" anchorCtr="0" compatLnSpc="1">
            <a:prstTxWarp prst="textNoShape">
              <a:avLst/>
            </a:prstTxWarp>
          </a:bodyPr>
          <a:lstStyle>
            <a:lvl1pPr algn="r" defTabSz="946150" eaLnBrk="1" hangingPunct="1">
              <a:defRPr sz="1200" smtClean="0"/>
            </a:lvl1pPr>
          </a:lstStyle>
          <a:p>
            <a:pPr>
              <a:defRPr/>
            </a:pPr>
            <a:fld id="{CB51AD77-ABA7-4002-9A23-62115972D0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71110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8350" indent="-293688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275" indent="-233363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938" indent="-233363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5188" indent="-233363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2388" indent="-233363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9588" indent="-233363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788" indent="-233363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3988" indent="-233363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BA-FM-2 Handvorm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8350" indent="-293688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275" indent="-233363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938" indent="-233363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5188" indent="-233363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2388" indent="-233363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9588" indent="-233363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6788" indent="-233363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3988" indent="-233363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sv-SE" altLang="en-US" smtClean="0"/>
              <a:t>Sem.2, 2017/18, docent: Roland Pfau</a:t>
            </a:r>
            <a:endParaRPr lang="en-US" altLang="en-US" smtClean="0"/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BA-FM-2 Handvorm &amp; locatie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mtClean="0"/>
              <a:t>Sem.2, 2017/18, docent: Roland Pfau</a:t>
            </a:r>
            <a:endParaRPr lang="en-US" altLang="en-US" smtClean="0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BA-FM-2 Handvorm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Sem.2, 2017/18, docent: Roland Pfau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1AD77-ABA7-4002-9A23-62115972D0F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107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BA-FM-2 Handvorm &amp; locatie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mtClean="0"/>
              <a:t>Sem.2, 2017/18, docent: Roland Pfau</a:t>
            </a:r>
            <a:endParaRPr lang="en-US" altLang="en-US" smtClean="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BA-FM-2 Handvorm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Sem.2, 2017/18, docent: Roland Pfau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1AD77-ABA7-4002-9A23-62115972D0F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909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BA-FM-2 Handvorm &amp; locatie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mtClean="0"/>
              <a:t>Sem.2, 2017/18, docent: Roland Pfau</a:t>
            </a:r>
            <a:endParaRPr lang="en-US" altLang="en-US" smtClean="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BA-FM-2 Handvorm &amp; locatie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mtClean="0"/>
              <a:t>Sem.2, 2017/18, docent: Roland Pfau</a:t>
            </a:r>
            <a:endParaRPr lang="en-US" altLang="en-US" smtClean="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BA-FM-2 Handvorm &amp; locatie</a:t>
            </a:r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mtClean="0"/>
              <a:t>Sem.2, 2017/18, docent: Roland Pfau</a:t>
            </a:r>
            <a:endParaRPr lang="en-US" altLang="en-US" smtClean="0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altLang="en-US" sz="1100" i="0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eaLnBrk="1" hangingPunct="1"/>
            <a:endParaRPr lang="nl-NL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1547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BA-FM-2 Handvorm &amp; locatie</a:t>
            </a:r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mtClean="0"/>
              <a:t>Sem.2, 2017/18, docent: Roland Pfau</a:t>
            </a:r>
            <a:endParaRPr lang="en-US" altLang="en-US" smtClean="0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BA-FM-2 Handvorm &amp; locatie</a:t>
            </a:r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mtClean="0"/>
              <a:t>Sem.2, 2017/18, docent: Roland Pfau</a:t>
            </a:r>
            <a:endParaRPr lang="en-US" altLang="en-US" smtClean="0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32329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BA-FM-2 Handvorm &amp; locatie</a:t>
            </a:r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mtClean="0"/>
              <a:t>Sem.2, 2017/18, docent: Roland Pfau</a:t>
            </a:r>
            <a:endParaRPr lang="en-US" altLang="en-US" smtClean="0"/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BA-FM-2 Handvorm &amp; locatie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mtClean="0"/>
              <a:t>Sem.2, 2017/18, docent: Roland Pfau</a:t>
            </a:r>
            <a:endParaRPr lang="en-US" altLang="en-US" smtClean="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BA-FM-2 Handvorm &amp; locatie</a:t>
            </a:r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mtClean="0"/>
              <a:t>Sem.2, 2017/18, docent: Roland Pfau</a:t>
            </a:r>
            <a:endParaRPr lang="en-US" altLang="en-US" smtClean="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BA-FM-2 Handvorm &amp; locatie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mtClean="0"/>
              <a:t>Sem.2, 2017/18, docent: Roland Pfau</a:t>
            </a:r>
            <a:endParaRPr lang="en-US" altLang="en-US" smtClean="0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BA-FM-2 Handvorm &amp; locatie</a:t>
            </a:r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mtClean="0"/>
              <a:t>Sem.2, 2017/18, docent: Roland Pfau</a:t>
            </a:r>
            <a:endParaRPr lang="en-US" altLang="en-US" smtClean="0"/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BA-FM-2 Handvorm &amp; locatie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mtClean="0"/>
              <a:t>Sem.2, 2017/18, docent: Roland Pfau</a:t>
            </a:r>
            <a:endParaRPr lang="en-US" altLang="en-US" smtClean="0"/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BA-FM-2 Handvorm &amp; locatie</a:t>
            </a:r>
          </a:p>
        </p:txBody>
      </p:sp>
      <p:sp>
        <p:nvSpPr>
          <p:cNvPr id="593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mtClean="0"/>
              <a:t>Sem.2, 2017/18, docent: Roland Pfau</a:t>
            </a:r>
            <a:endParaRPr lang="en-US" altLang="en-US" smtClean="0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BA-FM-2 Handvorm &amp; locatie</a:t>
            </a:r>
          </a:p>
        </p:txBody>
      </p:sp>
      <p:sp>
        <p:nvSpPr>
          <p:cNvPr id="614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mtClean="0"/>
              <a:t>Sem.2, 2017/18, docent: Roland Pfau</a:t>
            </a:r>
            <a:endParaRPr lang="en-US" altLang="en-US" smtClean="0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BA-FM-2 Handvorm &amp; locatie</a:t>
            </a:r>
          </a:p>
        </p:txBody>
      </p:sp>
      <p:sp>
        <p:nvSpPr>
          <p:cNvPr id="634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mtClean="0"/>
              <a:t>Sem.2, 2017/18, docent: Roland Pfau</a:t>
            </a:r>
            <a:endParaRPr lang="en-US" altLang="en-US" smtClean="0"/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BA-FM-2 Handvorm &amp; locatie</a:t>
            </a:r>
          </a:p>
        </p:txBody>
      </p:sp>
      <p:sp>
        <p:nvSpPr>
          <p:cNvPr id="655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mtClean="0"/>
              <a:t>Sem.2, 2017/18, docent: Roland Pfau</a:t>
            </a:r>
            <a:endParaRPr lang="en-US" altLang="en-US" smtClean="0"/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BA-FM-2 Handvorm &amp; locatie</a:t>
            </a:r>
          </a:p>
        </p:txBody>
      </p:sp>
      <p:sp>
        <p:nvSpPr>
          <p:cNvPr id="655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mtClean="0"/>
              <a:t>Sem.2, 2017/18, docent: Roland Pfau</a:t>
            </a:r>
            <a:endParaRPr lang="en-US" altLang="en-US" smtClean="0"/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Pfau, Roland. 2015. </a:t>
            </a:r>
            <a:r>
              <a:rPr lang="en-US" sz="1200" dirty="0" smtClean="0"/>
              <a:t>The </a:t>
            </a:r>
            <a:r>
              <a:rPr lang="en-US" sz="1200" dirty="0" err="1" smtClean="0"/>
              <a:t>grammaticalization</a:t>
            </a:r>
            <a:r>
              <a:rPr lang="en-US" sz="1200" dirty="0" smtClean="0"/>
              <a:t> of headshakes: From head movement to negative head. In Andrew D.M. Smith, Graeme Trousdale &amp; Richard </a:t>
            </a:r>
            <a:r>
              <a:rPr lang="en-US" sz="1200" dirty="0" err="1" smtClean="0"/>
              <a:t>Waltereit</a:t>
            </a:r>
            <a:r>
              <a:rPr lang="en-US" sz="1200" dirty="0" smtClean="0"/>
              <a:t> (eds.), New directions in </a:t>
            </a:r>
            <a:r>
              <a:rPr lang="en-US" sz="1200" dirty="0" err="1" smtClean="0"/>
              <a:t>grammaticalization</a:t>
            </a:r>
            <a:r>
              <a:rPr lang="en-US" sz="1200" dirty="0" smtClean="0"/>
              <a:t> research. Amsterdam: John Benjamins, 9–50.</a:t>
            </a:r>
          </a:p>
          <a:p>
            <a:pPr eaLnBrk="1" hangingPunct="1"/>
            <a:endParaRPr lang="nl-NL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6746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BA-FM-2 Handvorm &amp; locatie</a:t>
            </a:r>
          </a:p>
        </p:txBody>
      </p:sp>
      <p:sp>
        <p:nvSpPr>
          <p:cNvPr id="655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mtClean="0"/>
              <a:t>Sem.2, 2017/18, docent: Roland Pfau</a:t>
            </a:r>
            <a:endParaRPr lang="en-US" altLang="en-US" smtClean="0"/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Pfau, Roland. 2015. </a:t>
            </a:r>
            <a:r>
              <a:rPr lang="en-US" sz="1200" dirty="0" smtClean="0"/>
              <a:t>The </a:t>
            </a:r>
            <a:r>
              <a:rPr lang="en-US" sz="1200" dirty="0" err="1" smtClean="0"/>
              <a:t>grammaticalization</a:t>
            </a:r>
            <a:r>
              <a:rPr lang="en-US" sz="1200" dirty="0" smtClean="0"/>
              <a:t> of headshakes: From head movement to negative head. In Andrew D.M. Smith, Graeme Trousdale &amp; Richard </a:t>
            </a:r>
            <a:r>
              <a:rPr lang="en-US" sz="1200" dirty="0" err="1" smtClean="0"/>
              <a:t>Waltereit</a:t>
            </a:r>
            <a:r>
              <a:rPr lang="en-US" sz="1200" dirty="0" smtClean="0"/>
              <a:t> (eds.), New directions in </a:t>
            </a:r>
            <a:r>
              <a:rPr lang="en-US" sz="1200" dirty="0" err="1" smtClean="0"/>
              <a:t>grammaticalization</a:t>
            </a:r>
            <a:r>
              <a:rPr lang="en-US" sz="1200" dirty="0" smtClean="0"/>
              <a:t> research. Amsterdam: John Benjamins, 9–50.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eaLnBrk="1" hangingPunct="1"/>
            <a:endParaRPr lang="nl-NL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6746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BA-FM-2 Handvorm &amp; locatie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mtClean="0"/>
              <a:t>Sem.2, 2017/18, docent: Roland Pfau</a:t>
            </a:r>
            <a:endParaRPr lang="en-US" altLang="en-US" smtClean="0"/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BA-FM-2 Handvorm &amp; locatie</a:t>
            </a:r>
          </a:p>
        </p:txBody>
      </p:sp>
      <p:sp>
        <p:nvSpPr>
          <p:cNvPr id="655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mtClean="0"/>
              <a:t>Sem.2, 2017/18, docent: Roland Pfau</a:t>
            </a:r>
            <a:endParaRPr lang="en-US" altLang="en-US" smtClean="0"/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Pfau, Roland. 2015. </a:t>
            </a:r>
            <a:r>
              <a:rPr lang="en-US" sz="1200" dirty="0" smtClean="0"/>
              <a:t>The </a:t>
            </a:r>
            <a:r>
              <a:rPr lang="en-US" sz="1200" dirty="0" err="1" smtClean="0"/>
              <a:t>grammaticalization</a:t>
            </a:r>
            <a:r>
              <a:rPr lang="en-US" sz="1200" dirty="0" smtClean="0"/>
              <a:t> of headshakes: From head movement to negative head. In Andrew D.M. Smith, Graeme Trousdale &amp; Richard </a:t>
            </a:r>
            <a:r>
              <a:rPr lang="en-US" sz="1200" dirty="0" err="1" smtClean="0"/>
              <a:t>Waltereit</a:t>
            </a:r>
            <a:r>
              <a:rPr lang="en-US" sz="1200" dirty="0" smtClean="0"/>
              <a:t> (eds.), New directions in </a:t>
            </a:r>
            <a:r>
              <a:rPr lang="en-US" sz="1200" dirty="0" err="1" smtClean="0"/>
              <a:t>grammaticalization</a:t>
            </a:r>
            <a:r>
              <a:rPr lang="en-US" sz="1200" dirty="0" smtClean="0"/>
              <a:t> research. Amsterdam: John Benjamins, 9–50.</a:t>
            </a:r>
          </a:p>
          <a:p>
            <a:pPr eaLnBrk="1" hangingPunct="1"/>
            <a:endParaRPr lang="nl-NL" alt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Gökgöz</a:t>
            </a:r>
            <a:r>
              <a:rPr lang="en-US" sz="1200" dirty="0" smtClean="0"/>
              <a:t>, </a:t>
            </a:r>
            <a:r>
              <a:rPr lang="en-US" sz="1200" dirty="0" err="1" smtClean="0"/>
              <a:t>Kadir</a:t>
            </a:r>
            <a:r>
              <a:rPr lang="en-US" sz="1200" dirty="0" smtClean="0"/>
              <a:t>. 2011. Negation in Turkish Sign Language: The syntax of nonmanual markers. Sign Language &amp; Linguistics 14. 49–75.</a:t>
            </a:r>
          </a:p>
          <a:p>
            <a:pPr eaLnBrk="1" hangingPunct="1"/>
            <a:endParaRPr lang="nl-NL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67461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BA-FM-2 Handvorm &amp; locatie</a:t>
            </a:r>
          </a:p>
        </p:txBody>
      </p:sp>
      <p:sp>
        <p:nvSpPr>
          <p:cNvPr id="655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mtClean="0"/>
              <a:t>Sem.2, 2017/18, docent: Roland Pfau</a:t>
            </a:r>
            <a:endParaRPr lang="en-US" altLang="en-US" smtClean="0"/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Pfau, Roland. 2015. </a:t>
            </a:r>
            <a:r>
              <a:rPr lang="en-US" sz="1200" dirty="0" smtClean="0"/>
              <a:t>The </a:t>
            </a:r>
            <a:r>
              <a:rPr lang="en-US" sz="1200" dirty="0" err="1" smtClean="0"/>
              <a:t>grammaticalization</a:t>
            </a:r>
            <a:r>
              <a:rPr lang="en-US" sz="1200" dirty="0" smtClean="0"/>
              <a:t> of headshakes: From head movement to negative head. In Andrew D.M. Smith, Graeme Trousdale &amp; Richard </a:t>
            </a:r>
            <a:r>
              <a:rPr lang="en-US" sz="1200" dirty="0" err="1" smtClean="0"/>
              <a:t>Waltereit</a:t>
            </a:r>
            <a:r>
              <a:rPr lang="en-US" sz="1200" dirty="0" smtClean="0"/>
              <a:t> (eds.), New directions in </a:t>
            </a:r>
            <a:r>
              <a:rPr lang="en-US" sz="1200" dirty="0" err="1" smtClean="0"/>
              <a:t>grammaticalization</a:t>
            </a:r>
            <a:r>
              <a:rPr lang="en-US" sz="1200" dirty="0" smtClean="0"/>
              <a:t> research. Amsterdam: John Benjamins, 9–50.</a:t>
            </a:r>
          </a:p>
          <a:p>
            <a:pPr eaLnBrk="1" hangingPunct="1"/>
            <a:endParaRPr lang="nl-NL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67461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BA-FM-2 Handvorm &amp; locatie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mtClean="0"/>
              <a:t>Sem.2, 2017/18, docent: Roland Pfau</a:t>
            </a:r>
            <a:endParaRPr lang="en-US" altLang="en-US" smtClean="0"/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9074144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BA-FM-2 Handvorm &amp; locatie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mtClean="0"/>
              <a:t>Sem.2, 2017/18, docent: Roland Pfau</a:t>
            </a:r>
            <a:endParaRPr lang="en-US" altLang="en-US" smtClean="0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8522787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97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smtClean="0"/>
              <a:t>BA-FM-2 Handvorm</a:t>
            </a: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v-SE" altLang="en-US" sz="1200" smtClean="0"/>
              <a:t>Sem.2, 2017/18, docent: Roland Pfau</a:t>
            </a:r>
            <a:endParaRPr lang="en-US" altLang="en-US" sz="1200" smtClean="0"/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6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6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6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6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D58A0A-B617-4F6D-9B31-5110F876CDC3}" type="slidenum">
              <a:rPr lang="en-US" altLang="en-US" sz="1200"/>
              <a:pPr/>
              <a:t>35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BA-FM-2 Handvorm &amp; locatie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mtClean="0"/>
              <a:t>Sem.2, 2017/18, docent: Roland Pfau</a:t>
            </a:r>
            <a:endParaRPr lang="en-US" altLang="en-US" smtClean="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730386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BA-FM-2 Handvorm &amp; locatie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mtClean="0"/>
              <a:t>Sem.2, 2017/18, docent: Roland Pfau</a:t>
            </a:r>
            <a:endParaRPr lang="en-US" altLang="en-US" smtClean="0"/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74600" indent="-297923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91692" indent="-238338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68369" indent="-238338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45045" indent="-238338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21722" indent="-23833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098399" indent="-23833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575075" indent="-23833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051752" indent="-23833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8467126-A04C-4F05-A01A-329070EEBB9E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BA-FM-2 Handvorm &amp; locatie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mtClean="0"/>
              <a:t>Sem.2, 2017/18, docent: Roland Pfau</a:t>
            </a:r>
            <a:endParaRPr lang="en-US" altLang="en-US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BA-FM-2 Handvorm &amp; locatie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mtClean="0"/>
              <a:t>Sem.2, 2017/18, docent: Roland Pfau</a:t>
            </a:r>
            <a:endParaRPr lang="en-US" altLang="en-US" smtClean="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BA-FM-2 Handvorm &amp; locatie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mtClean="0"/>
              <a:t>Sem.2, 2017/18, docent: Roland Pfau</a:t>
            </a:r>
            <a:endParaRPr lang="en-US" altLang="en-US" smtClean="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BA-FM-2 Handvorm &amp; locatie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5863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052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6775" indent="-2349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39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11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83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575" indent="-23495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mtClean="0"/>
              <a:t>Sem.2, 2017/18, docent: Roland Pfau</a:t>
            </a:r>
            <a:endParaRPr lang="en-US" altLang="en-US" smtClean="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1593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A0937C1-6D93-4381-912A-18B144D57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58DAFA7-1217-49B8-A163-42E171E8AD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C3AA930-614E-42B4-A5AE-BBEEC344FA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2B13F-4391-4EBB-9EFF-8DCAB9FE0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49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A0937C1-6D93-4381-912A-18B144D57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58DAFA7-1217-49B8-A163-42E171E8AD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C3AA930-614E-42B4-A5AE-BBEEC344FA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3E928-9C32-4C3B-B85C-3DD111A598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80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A0937C1-6D93-4381-912A-18B144D57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58DAFA7-1217-49B8-A163-42E171E8AD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C3AA930-614E-42B4-A5AE-BBEEC344FA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899EC-24DF-472C-BD5A-3B5001554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54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A0937C1-6D93-4381-912A-18B144D57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58DAFA7-1217-49B8-A163-42E171E8AD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C3AA930-614E-42B4-A5AE-BBEEC344FA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AF4D5-BB03-4AC4-83DF-C774498F1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23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A0937C1-6D93-4381-912A-18B144D57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58DAFA7-1217-49B8-A163-42E171E8AD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C3AA930-614E-42B4-A5AE-BBEEC344FA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CD073-A1BE-4979-A204-E9F4E0A15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41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A0937C1-6D93-4381-912A-18B144D57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58DAFA7-1217-49B8-A163-42E171E8AD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C3AA930-614E-42B4-A5AE-BBEEC344FA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ED306-599C-4B1C-9045-D0D6846724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11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8A0937C1-6D93-4381-912A-18B144D57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E58DAFA7-1217-49B8-A163-42E171E8AD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2C3AA930-614E-42B4-A5AE-BBEEC344FA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20DFE-5133-482C-AA46-E823AEA9D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57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8A0937C1-6D93-4381-912A-18B144D57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E58DAFA7-1217-49B8-A163-42E171E8AD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2C3AA930-614E-42B4-A5AE-BBEEC344FA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5EA36-6635-48C4-8E35-F5F6B76C9F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63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8A0937C1-6D93-4381-912A-18B144D57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E58DAFA7-1217-49B8-A163-42E171E8AD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2C3AA930-614E-42B4-A5AE-BBEEC344FA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DC1D0-9D99-4625-BB50-E4AB3807C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30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A0937C1-6D93-4381-912A-18B144D57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58DAFA7-1217-49B8-A163-42E171E8AD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C3AA930-614E-42B4-A5AE-BBEEC344FA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5407D-1847-471E-AB84-0B96EE2632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91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A0937C1-6D93-4381-912A-18B144D57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58DAFA7-1217-49B8-A163-42E171E8AD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C3AA930-614E-42B4-A5AE-BBEEC344FA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B39C9-B005-4CCE-A55B-F0DEF4401B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04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46000">
              <a:schemeClr val="accent6">
                <a:lumMod val="0"/>
                <a:lumOff val="10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8A0937C1-6D93-4381-912A-18B144D576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E58DAFA7-1217-49B8-A163-42E171E8AD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2C3AA930-614E-42B4-A5AE-BBEEC344FA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6055595-CBA7-46FB-BB7A-1644AFFB00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media" Target="../media/media6.mp4"/><Relationship Id="rId7" Type="http://schemas.openxmlformats.org/officeDocument/2006/relationships/image" Target="../media/image26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6.mp4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875" y="1773238"/>
            <a:ext cx="8207375" cy="1511300"/>
          </a:xfrm>
        </p:spPr>
        <p:txBody>
          <a:bodyPr/>
          <a:lstStyle/>
          <a:p>
            <a:pPr eaLnBrk="1" hangingPunct="1"/>
            <a:r>
              <a:rPr lang="nl-NL" altLang="en-US" smtClean="0"/>
              <a:t>Typological Aspects of Negation in Sign Language of the Netherlands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4900"/>
            <a:ext cx="6400800" cy="1296988"/>
          </a:xfrm>
        </p:spPr>
        <p:txBody>
          <a:bodyPr/>
          <a:lstStyle/>
          <a:p>
            <a:pPr eaLnBrk="1" hangingPunct="1"/>
            <a:r>
              <a:rPr lang="nl-NL" altLang="en-US" smtClean="0"/>
              <a:t>Ulrika Klomp, Marloes Oomen &amp; Roland Pfau</a:t>
            </a: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043" y="5589240"/>
            <a:ext cx="2347913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179388" y="260350"/>
            <a:ext cx="8713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/>
              <a:t>VIII Syntax of the World’s Languages</a:t>
            </a:r>
            <a:r>
              <a:rPr lang="en-US" altLang="en-US" sz="2400"/>
              <a:t>	    	           Paris, 05-09-2018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94100"/>
            <a:ext cx="1074034" cy="4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 descr="C:\Users\U132461\Documents\SIGN-HUB\WP1\Logos\SIGN-HUB Logo whit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445224"/>
            <a:ext cx="2592387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D1DC04-EDBE-46F9-BAD7-2C97A996ABC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05038"/>
            <a:ext cx="7772400" cy="273685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nl-NL" altLang="en-US" b="1" smtClean="0"/>
              <a:t>– 2 –</a:t>
            </a:r>
            <a:r>
              <a:rPr lang="nl-NL" altLang="en-US" smtClean="0"/>
              <a:t/>
            </a:r>
            <a:br>
              <a:rPr lang="nl-NL" altLang="en-US" smtClean="0"/>
            </a:br>
            <a:r>
              <a:rPr lang="nl-NL" altLang="en-US" smtClean="0"/>
              <a:t>Position of the Basic Clause Negator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936625"/>
          </a:xfrm>
        </p:spPr>
        <p:txBody>
          <a:bodyPr/>
          <a:lstStyle/>
          <a:p>
            <a:r>
              <a:rPr lang="en-US" altLang="en-US" dirty="0" smtClean="0"/>
              <a:t>Position of </a:t>
            </a:r>
            <a:r>
              <a:rPr lang="en-US" altLang="en-US" cap="small" dirty="0" smtClean="0"/>
              <a:t>not</a:t>
            </a:r>
            <a:r>
              <a:rPr lang="en-US" altLang="en-US" dirty="0" smtClean="0"/>
              <a:t> in SLs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12750" y="1385888"/>
            <a:ext cx="8262938" cy="5319712"/>
          </a:xfrm>
        </p:spPr>
        <p:txBody>
          <a:bodyPr/>
          <a:lstStyle/>
          <a:p>
            <a:r>
              <a:rPr lang="nl-NL" altLang="en-US" sz="2800" dirty="0" smtClean="0"/>
              <a:t>In some SLs, position of manual negator is fixed </a:t>
            </a:r>
            <a:r>
              <a:rPr lang="nl-NL" altLang="en-US" sz="2400" dirty="0" smtClean="0"/>
              <a:t>(e.g. Catalan SL (Pfau &amp; Quer 2002); Italian SL (Geraci 2005)).</a:t>
            </a:r>
          </a:p>
          <a:p>
            <a:endParaRPr lang="en-US" altLang="en-US" sz="2400" dirty="0" smtClean="0"/>
          </a:p>
          <a:p>
            <a:r>
              <a:rPr lang="en-US" altLang="en-US" sz="2800" dirty="0" smtClean="0"/>
              <a:t>In other SLs, position may vary depending on</a:t>
            </a:r>
          </a:p>
          <a:p>
            <a:pPr lvl="1"/>
            <a:r>
              <a:rPr lang="en-US" altLang="en-US" sz="2400" dirty="0" smtClean="0"/>
              <a:t>verbal vs. non-verbal predicate, e.g. Swedish SL (a/b);</a:t>
            </a:r>
            <a:endParaRPr lang="en-US" altLang="en-US" sz="2400" dirty="0" smtClean="0">
              <a:sym typeface="Wingdings" panose="05000000000000000000" pitchFamily="2" charset="2"/>
            </a:endParaRPr>
          </a:p>
          <a:p>
            <a:pPr lvl="1"/>
            <a:r>
              <a:rPr lang="en-US" altLang="en-US" sz="2400" dirty="0" smtClean="0">
                <a:sym typeface="Wingdings" panose="05000000000000000000" pitchFamily="2" charset="2"/>
              </a:rPr>
              <a:t>possessive vs. standard reading, e.g. Norwegian SL (c/d).</a:t>
            </a:r>
            <a:endParaRPr lang="nl-NL" altLang="en-US" sz="2400" dirty="0" smtClean="0">
              <a:sym typeface="Wingdings" panose="05000000000000000000" pitchFamily="2" charset="2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AE2E01F-F3F6-4F18-9B49-E57347E47D49}" type="slidenum">
              <a:rPr lang="en-US" altLang="en-US" sz="1400"/>
              <a:pPr/>
              <a:t>11</a:t>
            </a:fld>
            <a:endParaRPr lang="en-US" altLang="en-US" sz="1400"/>
          </a:p>
        </p:txBody>
      </p:sp>
      <p:pic>
        <p:nvPicPr>
          <p:cNvPr id="3072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8" y="4215653"/>
            <a:ext cx="2674216" cy="20291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884" y="4214888"/>
            <a:ext cx="3587750" cy="20291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685800" y="6367945"/>
            <a:ext cx="45342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 smtClean="0"/>
              <a:t>(Bergman 1995: 87; </a:t>
            </a:r>
            <a:r>
              <a:rPr lang="en-US" altLang="en-US" sz="2000" dirty="0"/>
              <a:t>Vogt-</a:t>
            </a:r>
            <a:r>
              <a:rPr lang="en-US" altLang="en-US" sz="2000" dirty="0" err="1"/>
              <a:t>Svendsen</a:t>
            </a:r>
            <a:r>
              <a:rPr lang="en-US" altLang="en-US" sz="2000" dirty="0"/>
              <a:t> 2000)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367B5E-2577-4609-805A-F442800AB6F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914400"/>
          </a:xfrm>
        </p:spPr>
        <p:txBody>
          <a:bodyPr/>
          <a:lstStyle/>
          <a:p>
            <a:pPr eaLnBrk="1" hangingPunct="1"/>
            <a:r>
              <a:rPr lang="nl-NL" altLang="en-US" dirty="0" smtClean="0"/>
              <a:t>Position of </a:t>
            </a:r>
            <a:r>
              <a:rPr lang="en-US" altLang="en-US" cap="small" dirty="0" smtClean="0"/>
              <a:t>not</a:t>
            </a:r>
            <a:r>
              <a:rPr lang="nl-NL" altLang="en-US" dirty="0" smtClean="0"/>
              <a:t> in NGT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80151" cy="4967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en-US" sz="2800" dirty="0" smtClean="0">
                <a:sym typeface="Symbol" panose="05050102010706020507" pitchFamily="18" charset="2"/>
              </a:rPr>
              <a:t>Analysis of 117 negated clauses in Corpus NGT; 47 clauses with manual negative sign </a:t>
            </a:r>
            <a:r>
              <a:rPr lang="nl-NL" altLang="en-US" sz="2000" dirty="0" smtClean="0">
                <a:sym typeface="Symbol" panose="05050102010706020507" pitchFamily="18" charset="2"/>
              </a:rPr>
              <a:t>(Oomen &amp; Pfau 2017)</a:t>
            </a:r>
            <a:r>
              <a:rPr lang="nl-NL" altLang="en-US" sz="2400" dirty="0" smtClean="0">
                <a:sym typeface="Symbol" panose="05050102010706020507" pitchFamily="18" charset="2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nl-NL" altLang="en-US" sz="2800" dirty="0" smtClean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nl-NL" altLang="en-US" sz="28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nl-NL" altLang="en-US" sz="2800" dirty="0" smtClean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nl-NL" altLang="en-US" sz="28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nl-NL" altLang="en-US" sz="2800" dirty="0" smtClean="0">
              <a:sym typeface="Symbol" panose="05050102010706020507" pitchFamily="18" charset="2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No difference between verbal and non-verbal predicates.</a:t>
            </a:r>
            <a:endParaRPr lang="en-GB" altLang="en-US" sz="28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Different positions do not yield different readings.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681510"/>
              </p:ext>
            </p:extLst>
          </p:nvPr>
        </p:nvGraphicFramePr>
        <p:xfrm>
          <a:off x="2483768" y="2520328"/>
          <a:ext cx="3888431" cy="1818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57481">
                  <a:extLst>
                    <a:ext uri="{9D8B030D-6E8A-4147-A177-3AD203B41FA5}">
                      <a16:colId xmlns="" xmlns:a16="http://schemas.microsoft.com/office/drawing/2014/main" val="2182076685"/>
                    </a:ext>
                  </a:extLst>
                </a:gridCol>
                <a:gridCol w="1418783">
                  <a:extLst>
                    <a:ext uri="{9D8B030D-6E8A-4147-A177-3AD203B41FA5}">
                      <a16:colId xmlns="" xmlns:a16="http://schemas.microsoft.com/office/drawing/2014/main" val="2824704745"/>
                    </a:ext>
                  </a:extLst>
                </a:gridCol>
                <a:gridCol w="734481">
                  <a:extLst>
                    <a:ext uri="{9D8B030D-6E8A-4147-A177-3AD203B41FA5}">
                      <a16:colId xmlns="" xmlns:a16="http://schemas.microsoft.com/office/drawing/2014/main" val="1411668558"/>
                    </a:ext>
                  </a:extLst>
                </a:gridCol>
                <a:gridCol w="777686">
                  <a:extLst>
                    <a:ext uri="{9D8B030D-6E8A-4147-A177-3AD203B41FA5}">
                      <a16:colId xmlns="" xmlns:a16="http://schemas.microsoft.com/office/drawing/2014/main" val="2092363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Order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N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%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812299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nl-NL" sz="1600" b="1" dirty="0" smtClean="0">
                          <a:solidFill>
                            <a:schemeClr val="accent3"/>
                          </a:solidFill>
                        </a:rPr>
                        <a:t>Post-VP</a:t>
                      </a:r>
                      <a:endParaRPr lang="en-US" sz="16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(S)-(O)-</a:t>
                      </a:r>
                      <a:r>
                        <a:rPr lang="nl-NL" sz="1600" dirty="0" smtClean="0"/>
                        <a:t>V-</a:t>
                      </a:r>
                      <a:r>
                        <a:rPr lang="nl-NL" sz="1600" cap="small" baseline="0" dirty="0" smtClean="0"/>
                        <a:t>not</a:t>
                      </a:r>
                      <a:endParaRPr lang="en-US" sz="1600" b="1" cap="small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61.7%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728127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(S)-</a:t>
                      </a:r>
                      <a:r>
                        <a:rPr lang="nl-NL" sz="1600" dirty="0" smtClean="0"/>
                        <a:t>V-O-</a:t>
                      </a:r>
                      <a:r>
                        <a:rPr lang="nl-NL" sz="1600" cap="small" baseline="0" dirty="0" smtClean="0"/>
                        <a:t>not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4.3%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9589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b="1" dirty="0" smtClean="0">
                          <a:solidFill>
                            <a:schemeClr val="accent3"/>
                          </a:solidFill>
                        </a:rPr>
                        <a:t>Pre-VP</a:t>
                      </a:r>
                      <a:endParaRPr lang="en-US" sz="1600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(S</a:t>
                      </a:r>
                      <a:r>
                        <a:rPr lang="nl-NL" sz="1600" dirty="0" smtClean="0"/>
                        <a:t>)-</a:t>
                      </a:r>
                      <a:r>
                        <a:rPr lang="nl-NL" sz="1600" cap="small" baseline="0" dirty="0" smtClean="0"/>
                        <a:t>not</a:t>
                      </a:r>
                      <a:r>
                        <a:rPr lang="nl-NL" sz="1600" dirty="0" smtClean="0"/>
                        <a:t>-(</a:t>
                      </a:r>
                      <a:r>
                        <a:rPr lang="nl-NL" sz="1600" dirty="0"/>
                        <a:t>O)-V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25.5%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02374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Other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8.5%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948863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Constituent Order: </a:t>
            </a:r>
            <a:r>
              <a:rPr lang="nl-NL" dirty="0" smtClean="0">
                <a:solidFill>
                  <a:schemeClr val="tx1"/>
                </a:solidFill>
              </a:rPr>
              <a:t>O-V-</a:t>
            </a:r>
            <a:r>
              <a:rPr lang="nl-NL" cap="small" dirty="0" err="1" smtClean="0">
                <a:solidFill>
                  <a:schemeClr val="tx1"/>
                </a:solidFill>
              </a:rPr>
              <a:t>not</a:t>
            </a:r>
            <a:endParaRPr lang="en-US" cap="small" dirty="0">
              <a:solidFill>
                <a:schemeClr val="tx1"/>
              </a:solidFill>
            </a:endParaRPr>
          </a:p>
        </p:txBody>
      </p:sp>
      <p:pic>
        <p:nvPicPr>
          <p:cNvPr id="5" name="Ex1no#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04850" y="1825625"/>
            <a:ext cx="7734300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D4B7-15C4-4D82-955A-D80178E7821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6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Constituent Order: </a:t>
            </a:r>
            <a:r>
              <a:rPr lang="nl-NL" dirty="0" smtClean="0"/>
              <a:t>S-</a:t>
            </a:r>
            <a:r>
              <a:rPr lang="nl-NL" cap="small" dirty="0" err="1">
                <a:solidFill>
                  <a:schemeClr val="tx1"/>
                </a:solidFill>
              </a:rPr>
              <a:t>not</a:t>
            </a:r>
            <a:r>
              <a:rPr lang="nl-NL" dirty="0" smtClean="0"/>
              <a:t>-V</a:t>
            </a:r>
            <a:endParaRPr lang="en-US" dirty="0"/>
          </a:p>
        </p:txBody>
      </p:sp>
      <p:pic>
        <p:nvPicPr>
          <p:cNvPr id="10" name="ExNeg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04850" y="1825625"/>
            <a:ext cx="7734300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D4B7-15C4-4D82-955A-D80178E7821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6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713040-DA03-4B28-8028-4A8595F4EB9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05038"/>
            <a:ext cx="7772400" cy="273685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nl-NL" altLang="en-US" b="1" smtClean="0"/>
              <a:t>– 3 –</a:t>
            </a:r>
            <a:r>
              <a:rPr lang="nl-NL" altLang="en-US" smtClean="0"/>
              <a:t/>
            </a:r>
            <a:br>
              <a:rPr lang="nl-NL" altLang="en-US" smtClean="0"/>
            </a:br>
            <a:r>
              <a:rPr lang="nl-NL" altLang="en-US" smtClean="0"/>
              <a:t>Negative Modals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421187-DA2C-4929-904B-CE24DCD7121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914400"/>
          </a:xfrm>
        </p:spPr>
        <p:txBody>
          <a:bodyPr/>
          <a:lstStyle/>
          <a:p>
            <a:pPr eaLnBrk="1" hangingPunct="1"/>
            <a:r>
              <a:rPr lang="nl-NL" altLang="en-US" smtClean="0"/>
              <a:t>Negative Modals in SLs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5255815" cy="4897437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en-US" sz="2800" dirty="0" smtClean="0"/>
              <a:t>Across SLs, the use of special negative forms of modal verbs is very common; e.g. </a:t>
            </a:r>
            <a:r>
              <a:rPr lang="nl-NL" altLang="en-US" sz="2800" dirty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nl-NL" altLang="en-US" sz="2800" dirty="0" smtClean="0">
                <a:solidFill>
                  <a:schemeClr val="accent5">
                    <a:lumMod val="50000"/>
                  </a:schemeClr>
                </a:solidFill>
              </a:rPr>
              <a:t>liticization </a:t>
            </a:r>
            <a:r>
              <a:rPr lang="nl-NL" altLang="en-US" sz="2800" dirty="0" smtClean="0"/>
              <a:t>and </a:t>
            </a:r>
            <a:r>
              <a:rPr lang="nl-NL" altLang="en-US" sz="2800" dirty="0" smtClean="0">
                <a:solidFill>
                  <a:schemeClr val="accent2"/>
                </a:solidFill>
              </a:rPr>
              <a:t>suppletion</a:t>
            </a:r>
            <a:r>
              <a:rPr lang="nl-NL" altLang="en-US" sz="2800" dirty="0" smtClean="0"/>
              <a:t> </a:t>
            </a:r>
            <a:r>
              <a:rPr lang="nl-NL" altLang="en-US" sz="2000" dirty="0" smtClean="0"/>
              <a:t>(Zeshan 2004)</a:t>
            </a:r>
            <a:r>
              <a:rPr lang="nl-NL" altLang="en-US" sz="2800" dirty="0" smtClean="0"/>
              <a:t>.</a:t>
            </a:r>
            <a:endParaRPr lang="nl-NL" altLang="en-US" sz="2400" i="1" dirty="0" smtClean="0">
              <a:sym typeface="Symbol" panose="05050102010706020507" pitchFamily="18" charset="2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313"/>
            <a:ext cx="2929113" cy="203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056" y="3794148"/>
            <a:ext cx="2929113" cy="19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26771"/>
            <a:ext cx="3131044" cy="19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899592" y="6107735"/>
            <a:ext cx="373261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 smtClean="0"/>
              <a:t>(German SL; </a:t>
            </a:r>
            <a:r>
              <a:rPr lang="en-US" altLang="en-US" sz="2000" dirty="0" err="1" smtClean="0"/>
              <a:t>Pfau</a:t>
            </a:r>
            <a:r>
              <a:rPr lang="en-US" altLang="en-US" sz="2000" dirty="0" smtClean="0"/>
              <a:t> &amp; </a:t>
            </a:r>
            <a:r>
              <a:rPr lang="en-US" altLang="en-US" sz="2000" dirty="0" err="1" smtClean="0"/>
              <a:t>Quer</a:t>
            </a:r>
            <a:r>
              <a:rPr lang="en-US" altLang="en-US" sz="2000" dirty="0" smtClean="0"/>
              <a:t> 2007)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F6C764-EF1C-4669-8EFF-ECBD1435D1C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914400"/>
          </a:xfrm>
        </p:spPr>
        <p:txBody>
          <a:bodyPr/>
          <a:lstStyle/>
          <a:p>
            <a:pPr eaLnBrk="1" hangingPunct="1"/>
            <a:r>
              <a:rPr lang="nl-NL" altLang="en-US" dirty="0" smtClean="0"/>
              <a:t>Modals: Strategies for Negation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05787" cy="4824412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nl-NL" sz="2800" dirty="0" smtClean="0"/>
              <a:t>Negative modals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endParaRPr lang="nl-NL" sz="2800" dirty="0" smtClean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nl-NL" sz="2800" dirty="0" smtClean="0"/>
              <a:t>Modal + </a:t>
            </a:r>
            <a:r>
              <a:rPr lang="nl-NL" sz="2800" cap="small" dirty="0" smtClean="0"/>
              <a:t>not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endParaRPr lang="nl-NL" cap="small" dirty="0" smtClean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nl-NL" altLang="en-US" sz="2800" dirty="0" smtClean="0">
                <a:sym typeface="Symbol" panose="05050102010706020507" pitchFamily="18" charset="2"/>
              </a:rPr>
              <a:t>Modal + headshake only?</a:t>
            </a:r>
            <a:endParaRPr lang="nl-NL" altLang="en-US" sz="28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nl-NL" altLang="en-US" sz="2800" i="1" cap="small" dirty="0" smtClean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1589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F6C764-EF1C-4669-8EFF-ECBD1435D1C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914400"/>
          </a:xfrm>
        </p:spPr>
        <p:txBody>
          <a:bodyPr/>
          <a:lstStyle/>
          <a:p>
            <a:pPr eaLnBrk="1" hangingPunct="1"/>
            <a:r>
              <a:rPr lang="nl-NL" altLang="en-US" smtClean="0"/>
              <a:t>Negative Modals in NGT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05787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cap="small" dirty="0" smtClean="0">
                <a:solidFill>
                  <a:schemeClr val="accent1">
                    <a:lumMod val="75000"/>
                  </a:schemeClr>
                </a:solidFill>
              </a:rPr>
              <a:t>Cannot</a:t>
            </a:r>
            <a:r>
              <a:rPr lang="nl-NL" cap="small" dirty="0" smtClean="0"/>
              <a:t>, </a:t>
            </a:r>
            <a:r>
              <a:rPr lang="nl-NL" cap="small" dirty="0" smtClean="0">
                <a:solidFill>
                  <a:schemeClr val="accent2"/>
                </a:solidFill>
              </a:rPr>
              <a:t>may-not</a:t>
            </a:r>
            <a:r>
              <a:rPr lang="nl-NL" cap="small" dirty="0" smtClean="0"/>
              <a:t>, </a:t>
            </a:r>
            <a:r>
              <a:rPr lang="nl-NL" cap="small" dirty="0" smtClean="0">
                <a:solidFill>
                  <a:schemeClr val="accent2"/>
                </a:solidFill>
              </a:rPr>
              <a:t>want-not</a:t>
            </a:r>
            <a:r>
              <a:rPr lang="nl-NL" cap="small" dirty="0" smtClean="0"/>
              <a:t>, need-not</a:t>
            </a:r>
          </a:p>
          <a:p>
            <a:pPr eaLnBrk="1" hangingPunct="1">
              <a:lnSpc>
                <a:spcPct val="90000"/>
              </a:lnSpc>
            </a:pPr>
            <a:endParaRPr lang="nl-NL" altLang="en-US" sz="2800" i="1" cap="small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nl-NL" altLang="en-US" sz="2800" i="1" cap="small" dirty="0" smtClean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grpSp>
        <p:nvGrpSpPr>
          <p:cNvPr id="44039" name="Group 44038"/>
          <p:cNvGrpSpPr/>
          <p:nvPr/>
        </p:nvGrpSpPr>
        <p:grpSpPr>
          <a:xfrm>
            <a:off x="2373305" y="2810115"/>
            <a:ext cx="1985127" cy="2536407"/>
            <a:chOff x="2371545" y="3717032"/>
            <a:chExt cx="1985127" cy="25364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26" t="20879" r="31389"/>
            <a:stretch/>
          </p:blipFill>
          <p:spPr>
            <a:xfrm>
              <a:off x="2371545" y="3717032"/>
              <a:ext cx="1985127" cy="2536407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>
            <a:xfrm flipH="1">
              <a:off x="2842473" y="4554252"/>
              <a:ext cx="504056" cy="72008"/>
            </a:xfrm>
            <a:prstGeom prst="straightConnector1">
              <a:avLst/>
            </a:prstGeom>
            <a:ln w="28575">
              <a:solidFill>
                <a:schemeClr val="accent5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4040" name="Group 44039"/>
          <p:cNvGrpSpPr/>
          <p:nvPr/>
        </p:nvGrpSpPr>
        <p:grpSpPr>
          <a:xfrm>
            <a:off x="395536" y="2810115"/>
            <a:ext cx="1762516" cy="2536407"/>
            <a:chOff x="395536" y="3717032"/>
            <a:chExt cx="1762516" cy="25364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55" t="11650" r="29907"/>
            <a:stretch/>
          </p:blipFill>
          <p:spPr>
            <a:xfrm>
              <a:off x="395536" y="3717032"/>
              <a:ext cx="1762516" cy="2536407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539552" y="4626260"/>
              <a:ext cx="288032" cy="242900"/>
            </a:xfrm>
            <a:prstGeom prst="line">
              <a:avLst/>
            </a:prstGeom>
            <a:ln w="28575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539552" y="4855369"/>
              <a:ext cx="288032" cy="216024"/>
            </a:xfrm>
            <a:prstGeom prst="straightConnector1">
              <a:avLst/>
            </a:prstGeom>
            <a:ln w="28575">
              <a:solidFill>
                <a:schemeClr val="accent5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1703567" y="4657787"/>
              <a:ext cx="178340" cy="211373"/>
            </a:xfrm>
            <a:prstGeom prst="line">
              <a:avLst/>
            </a:prstGeom>
            <a:ln w="28575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703567" y="4855369"/>
              <a:ext cx="276145" cy="259729"/>
            </a:xfrm>
            <a:prstGeom prst="straightConnector1">
              <a:avLst/>
            </a:prstGeom>
            <a:ln w="28575">
              <a:solidFill>
                <a:schemeClr val="accent5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38" name="Group 44037"/>
          <p:cNvGrpSpPr/>
          <p:nvPr/>
        </p:nvGrpSpPr>
        <p:grpSpPr>
          <a:xfrm>
            <a:off x="4573685" y="2802051"/>
            <a:ext cx="1732557" cy="2536407"/>
            <a:chOff x="4572000" y="3708968"/>
            <a:chExt cx="1732557" cy="253640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22" t="11346" r="39630"/>
            <a:stretch/>
          </p:blipFill>
          <p:spPr>
            <a:xfrm>
              <a:off x="4572000" y="3708968"/>
              <a:ext cx="1732557" cy="2536407"/>
            </a:xfrm>
            <a:prstGeom prst="rect">
              <a:avLst/>
            </a:prstGeom>
          </p:spPr>
        </p:pic>
        <p:sp>
          <p:nvSpPr>
            <p:cNvPr id="31" name="Circular Arrow 30"/>
            <p:cNvSpPr/>
            <p:nvPr/>
          </p:nvSpPr>
          <p:spPr>
            <a:xfrm rot="6009907">
              <a:off x="4694121" y="5180986"/>
              <a:ext cx="524753" cy="394542"/>
            </a:xfrm>
            <a:prstGeom prst="circularArrow">
              <a:avLst>
                <a:gd name="adj1" fmla="val 0"/>
                <a:gd name="adj2" fmla="val 1142319"/>
                <a:gd name="adj3" fmla="val 21238557"/>
                <a:gd name="adj4" fmla="val 10800000"/>
                <a:gd name="adj5" fmla="val 125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037" name="Group 44036"/>
          <p:cNvGrpSpPr/>
          <p:nvPr/>
        </p:nvGrpSpPr>
        <p:grpSpPr>
          <a:xfrm>
            <a:off x="6521496" y="2810114"/>
            <a:ext cx="2354678" cy="2536407"/>
            <a:chOff x="6521496" y="3717031"/>
            <a:chExt cx="2354678" cy="253640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75" t="6241" r="25833"/>
            <a:stretch/>
          </p:blipFill>
          <p:spPr>
            <a:xfrm>
              <a:off x="6521496" y="3717031"/>
              <a:ext cx="2354678" cy="2536407"/>
            </a:xfrm>
            <a:prstGeom prst="rect">
              <a:avLst/>
            </a:prstGeom>
          </p:spPr>
        </p:pic>
        <p:sp>
          <p:nvSpPr>
            <p:cNvPr id="44032" name="Oval 44031"/>
            <p:cNvSpPr/>
            <p:nvPr/>
          </p:nvSpPr>
          <p:spPr>
            <a:xfrm>
              <a:off x="7633129" y="4479919"/>
              <a:ext cx="131411" cy="110338"/>
            </a:xfrm>
            <a:prstGeom prst="ellipse">
              <a:avLst/>
            </a:prstGeom>
            <a:noFill/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33" name="Isosceles Triangle 44032"/>
            <p:cNvSpPr/>
            <p:nvPr/>
          </p:nvSpPr>
          <p:spPr>
            <a:xfrm>
              <a:off x="7589356" y="4479919"/>
              <a:ext cx="113525" cy="55169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F6C764-EF1C-4669-8EFF-ECBD1435D1C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914400"/>
          </a:xfrm>
        </p:spPr>
        <p:txBody>
          <a:bodyPr/>
          <a:lstStyle/>
          <a:p>
            <a:pPr eaLnBrk="1" hangingPunct="1"/>
            <a:r>
              <a:rPr lang="nl-NL" altLang="en-US" dirty="0" smtClean="0"/>
              <a:t>Modal + </a:t>
            </a:r>
            <a:r>
              <a:rPr lang="nl-NL" altLang="en-US" cap="small" dirty="0" smtClean="0"/>
              <a:t>not</a:t>
            </a:r>
            <a:endParaRPr lang="nl-NL" altLang="en-US" dirty="0" smtClean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05787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en-US" sz="2800" dirty="0" smtClean="0"/>
              <a:t>It is also possible to use a combination of a modal and the manual negative particle </a:t>
            </a:r>
            <a:r>
              <a:rPr lang="nl-NL" altLang="en-US" sz="2800" cap="small" dirty="0" smtClean="0"/>
              <a:t>not:</a:t>
            </a:r>
          </a:p>
          <a:p>
            <a:pPr eaLnBrk="1" hangingPunct="1">
              <a:lnSpc>
                <a:spcPct val="90000"/>
              </a:lnSpc>
            </a:pPr>
            <a:endParaRPr lang="nl-NL" altLang="en-US" sz="2800" cap="small" dirty="0"/>
          </a:p>
          <a:p>
            <a:pPr eaLnBrk="1" hangingPunct="1">
              <a:lnSpc>
                <a:spcPct val="90000"/>
              </a:lnSpc>
            </a:pPr>
            <a:endParaRPr lang="nl-NL" altLang="en-US" sz="2800" cap="small" dirty="0" smtClean="0"/>
          </a:p>
          <a:p>
            <a:pPr eaLnBrk="1" hangingPunct="1">
              <a:lnSpc>
                <a:spcPct val="90000"/>
              </a:lnSpc>
            </a:pPr>
            <a:endParaRPr lang="nl-NL" altLang="en-US" sz="2800" cap="small" dirty="0" smtClean="0"/>
          </a:p>
          <a:p>
            <a:pPr eaLnBrk="1" hangingPunct="1">
              <a:lnSpc>
                <a:spcPct val="90000"/>
              </a:lnSpc>
            </a:pPr>
            <a:endParaRPr lang="nl-NL" altLang="en-US" sz="2800" cap="small" dirty="0"/>
          </a:p>
          <a:p>
            <a:pPr eaLnBrk="1" hangingPunct="1">
              <a:lnSpc>
                <a:spcPct val="90000"/>
              </a:lnSpc>
            </a:pPr>
            <a:endParaRPr lang="nl-NL" altLang="en-US" sz="2800" cap="small" dirty="0" smtClean="0"/>
          </a:p>
          <a:p>
            <a:pPr eaLnBrk="1" hangingPunct="1">
              <a:lnSpc>
                <a:spcPct val="90000"/>
              </a:lnSpc>
            </a:pPr>
            <a:endParaRPr lang="nl-NL" altLang="en-US" sz="2800" cap="small" dirty="0"/>
          </a:p>
          <a:p>
            <a:pPr eaLnBrk="1" hangingPunct="1">
              <a:lnSpc>
                <a:spcPct val="90000"/>
              </a:lnSpc>
            </a:pPr>
            <a:r>
              <a:rPr lang="nl-NL" altLang="en-US" sz="2800" dirty="0" smtClean="0"/>
              <a:t>Contradicts Pfau &amp; Quer’s (2007) claim that use of specialized forms – when available – is obligatory.</a:t>
            </a:r>
          </a:p>
        </p:txBody>
      </p:sp>
      <p:pic>
        <p:nvPicPr>
          <p:cNvPr id="2" name="can-no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867186" y="2636912"/>
            <a:ext cx="3408040" cy="255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8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378BE8-8BB7-4C17-A260-88438390BB6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4100" name="Rectangle 3">
            <a:extLst>
              <a:ext uri="{FF2B5EF4-FFF2-40B4-BE49-F238E27FC236}">
                <a16:creationId xmlns="" xmlns:a16="http://schemas.microsoft.com/office/drawing/2014/main" id="{DCBC6C66-904D-4471-A21A-CF2645370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12776"/>
            <a:ext cx="8497887" cy="5184874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  <a:defRPr/>
            </a:pPr>
            <a:r>
              <a:rPr lang="nl-NL" altLang="en-US" sz="2800" dirty="0" err="1" smtClean="0">
                <a:sym typeface="Symbol" panose="05050102010706020507" pitchFamily="18" charset="2"/>
              </a:rPr>
              <a:t>Introduction</a:t>
            </a:r>
            <a:r>
              <a:rPr lang="nl-NL" altLang="en-US" sz="2800" dirty="0" smtClean="0">
                <a:sym typeface="Symbol" panose="05050102010706020507" pitchFamily="18" charset="2"/>
              </a:rPr>
              <a:t> &amp; </a:t>
            </a:r>
            <a:r>
              <a:rPr lang="nl-NL" altLang="en-US" sz="2800" dirty="0" err="1" smtClean="0">
                <a:sym typeface="Symbol" panose="05050102010706020507" pitchFamily="18" charset="2"/>
              </a:rPr>
              <a:t>Methodology</a:t>
            </a:r>
            <a:r>
              <a:rPr lang="nl-NL" altLang="en-US" sz="2800" dirty="0">
                <a:sym typeface="Symbol" panose="05050102010706020507" pitchFamily="18" charset="2"/>
              </a:rPr>
              <a:t/>
            </a:r>
            <a:br>
              <a:rPr lang="nl-NL" altLang="en-US" sz="2800" dirty="0">
                <a:sym typeface="Symbol" panose="05050102010706020507" pitchFamily="18" charset="2"/>
              </a:rPr>
            </a:br>
            <a:endParaRPr lang="nl-NL" altLang="en-US" sz="2400" dirty="0" smtClean="0">
              <a:sym typeface="Symbol" panose="05050102010706020507" pitchFamily="18" charset="2"/>
            </a:endParaRPr>
          </a:p>
          <a:p>
            <a:pPr marL="514350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  <a:defRPr/>
            </a:pPr>
            <a:r>
              <a:rPr lang="nl-NL" altLang="en-US" sz="2800" dirty="0" smtClean="0">
                <a:sym typeface="Symbol" panose="05050102010706020507" pitchFamily="18" charset="2"/>
              </a:rPr>
              <a:t>Position of the basic clause negator</a:t>
            </a:r>
            <a:br>
              <a:rPr lang="nl-NL" altLang="en-US" sz="2800" dirty="0" smtClean="0">
                <a:sym typeface="Symbol" panose="05050102010706020507" pitchFamily="18" charset="2"/>
              </a:rPr>
            </a:br>
            <a:endParaRPr lang="nl-NL" altLang="en-US" sz="2400" dirty="0" smtClean="0">
              <a:sym typeface="Symbol" panose="05050102010706020507" pitchFamily="18" charset="2"/>
            </a:endParaRPr>
          </a:p>
          <a:p>
            <a:pPr marL="514350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  <a:defRPr/>
            </a:pPr>
            <a:r>
              <a:rPr lang="nl-NL" altLang="en-US" sz="2800" dirty="0" smtClean="0">
                <a:sym typeface="Symbol" panose="05050102010706020507" pitchFamily="18" charset="2"/>
              </a:rPr>
              <a:t>Negative </a:t>
            </a:r>
            <a:r>
              <a:rPr lang="nl-NL" altLang="en-US" sz="2800" dirty="0">
                <a:sym typeface="Symbol" panose="05050102010706020507" pitchFamily="18" charset="2"/>
              </a:rPr>
              <a:t>modals</a:t>
            </a:r>
            <a:br>
              <a:rPr lang="nl-NL" altLang="en-US" sz="2800" dirty="0">
                <a:sym typeface="Symbol" panose="05050102010706020507" pitchFamily="18" charset="2"/>
              </a:rPr>
            </a:br>
            <a:endParaRPr lang="nl-NL" altLang="en-US" sz="2400" dirty="0">
              <a:sym typeface="Symbol" panose="05050102010706020507" pitchFamily="18" charset="2"/>
            </a:endParaRPr>
          </a:p>
          <a:p>
            <a:pPr marL="514350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  <a:defRPr/>
            </a:pPr>
            <a:r>
              <a:rPr lang="nl-NL" altLang="en-US" sz="2800" dirty="0">
                <a:sym typeface="Symbol" panose="05050102010706020507" pitchFamily="18" charset="2"/>
              </a:rPr>
              <a:t>Neg-raising</a:t>
            </a:r>
            <a:br>
              <a:rPr lang="nl-NL" altLang="en-US" sz="2800" dirty="0">
                <a:sym typeface="Symbol" panose="05050102010706020507" pitchFamily="18" charset="2"/>
              </a:rPr>
            </a:br>
            <a:endParaRPr lang="nl-NL" altLang="en-US" sz="2400" dirty="0">
              <a:sym typeface="Symbol" panose="05050102010706020507" pitchFamily="18" charset="2"/>
            </a:endParaRPr>
          </a:p>
          <a:p>
            <a:pPr marL="514350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  <a:defRPr/>
            </a:pPr>
            <a:r>
              <a:rPr lang="nl-NL" altLang="en-US" sz="2800" dirty="0" smtClean="0">
                <a:sym typeface="Symbol" panose="05050102010706020507" pitchFamily="18" charset="2"/>
              </a:rPr>
              <a:t>Conclusions </a:t>
            </a:r>
            <a:endParaRPr lang="nl-NL" altLang="en-US" sz="2800" dirty="0">
              <a:sym typeface="Symbol" panose="05050102010706020507" pitchFamily="18" charset="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333375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l-NL" altLang="en-US" kern="0" dirty="0" smtClean="0"/>
              <a:t>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AE18D1-AE21-4839-84F3-32E301DC55A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914400"/>
          </a:xfrm>
        </p:spPr>
        <p:txBody>
          <a:bodyPr/>
          <a:lstStyle/>
          <a:p>
            <a:pPr eaLnBrk="1" hangingPunct="1"/>
            <a:r>
              <a:rPr lang="nl-NL" altLang="en-US" dirty="0" smtClean="0"/>
              <a:t>Modal + Headshake Only?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05787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en-US" sz="2800" dirty="0" smtClean="0">
                <a:sym typeface="Symbol" panose="05050102010706020507" pitchFamily="18" charset="2"/>
              </a:rPr>
              <a:t>According to informants, this strategy is ungrammatical.</a:t>
            </a:r>
          </a:p>
          <a:p>
            <a:pPr eaLnBrk="1" hangingPunct="1">
              <a:lnSpc>
                <a:spcPct val="90000"/>
              </a:lnSpc>
            </a:pPr>
            <a:endParaRPr lang="nl-NL" altLang="en-US" sz="2800" i="1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en-US" sz="2800" dirty="0" smtClean="0">
                <a:sym typeface="Symbol" panose="05050102010706020507" pitchFamily="18" charset="2"/>
              </a:rPr>
              <a:t>However, we found a handful of examples in the Corpus NGT:</a:t>
            </a:r>
          </a:p>
          <a:p>
            <a:pPr eaLnBrk="1" hangingPunct="1">
              <a:lnSpc>
                <a:spcPct val="90000"/>
              </a:lnSpc>
            </a:pPr>
            <a:endParaRPr lang="nl-NL" altLang="en-US" sz="28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nl-NL" altLang="en-US" sz="2800" dirty="0" smtClean="0">
              <a:sym typeface="Symbol" panose="05050102010706020507" pitchFamily="18" charset="2"/>
            </a:endParaRPr>
          </a:p>
        </p:txBody>
      </p:sp>
      <p:pic>
        <p:nvPicPr>
          <p:cNvPr id="5" name="want-h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956309" y="3933056"/>
            <a:ext cx="3229794" cy="2422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5B3D62-B0FA-4E50-9DC2-B4A022064BC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05038"/>
            <a:ext cx="7772400" cy="273685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nl-NL" altLang="en-US" b="1" smtClean="0"/>
              <a:t>– 4 –</a:t>
            </a:r>
            <a:r>
              <a:rPr lang="nl-NL" altLang="en-US" smtClean="0"/>
              <a:t/>
            </a:r>
            <a:br>
              <a:rPr lang="nl-NL" altLang="en-US" smtClean="0"/>
            </a:br>
            <a:r>
              <a:rPr lang="nl-NL" altLang="en-US" smtClean="0"/>
              <a:t>Neg-raising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8B97F9-92E6-4AC3-8A48-0AF4A7C81A8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914400"/>
          </a:xfrm>
        </p:spPr>
        <p:txBody>
          <a:bodyPr/>
          <a:lstStyle/>
          <a:p>
            <a:pPr eaLnBrk="1" hangingPunct="1"/>
            <a:r>
              <a:rPr lang="nl-NL" altLang="en-US" dirty="0" smtClean="0"/>
              <a:t>Neg-raising – The Phenomenon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353425" cy="4784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en-US" sz="2800" dirty="0" smtClean="0">
                <a:sym typeface="Symbol" panose="05050102010706020507" pitchFamily="18" charset="2"/>
              </a:rPr>
              <a:t>In Neg-raising (NR – also ‘negative transport’), a matrix negation can be interpreted in the embedded clause </a:t>
            </a:r>
            <a:r>
              <a:rPr lang="nl-NL" altLang="en-US" sz="2000" dirty="0" smtClean="0">
                <a:sym typeface="Symbol" panose="05050102010706020507" pitchFamily="18" charset="2"/>
              </a:rPr>
              <a:t>(e.g. Horn 2001; Zeijlstra 2017)</a:t>
            </a:r>
            <a:r>
              <a:rPr lang="nl-NL" altLang="en-US" sz="2800" dirty="0" smtClean="0">
                <a:sym typeface="Symbol" panose="05050102010706020507" pitchFamily="18" charset="2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nl-NL" altLang="en-US" sz="2800" dirty="0" smtClean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en-US" sz="2800" dirty="0" smtClean="0">
                <a:sym typeface="Symbol" panose="05050102010706020507" pitchFamily="18" charset="2"/>
              </a:rPr>
              <a:t>Confined to certain (cognitive) predicates, such as </a:t>
            </a:r>
            <a:r>
              <a:rPr lang="nl-NL" altLang="en-US" sz="2800" i="1" dirty="0" smtClean="0">
                <a:sym typeface="Symbol" panose="05050102010706020507" pitchFamily="18" charset="2"/>
              </a:rPr>
              <a:t>think</a:t>
            </a:r>
            <a:r>
              <a:rPr lang="nl-NL" altLang="en-US" sz="2800" dirty="0" smtClean="0">
                <a:sym typeface="Symbol" panose="05050102010706020507" pitchFamily="18" charset="2"/>
              </a:rPr>
              <a:t>, </a:t>
            </a:r>
            <a:r>
              <a:rPr lang="nl-NL" altLang="en-US" sz="2800" i="1" dirty="0" smtClean="0">
                <a:sym typeface="Symbol" panose="05050102010706020507" pitchFamily="18" charset="2"/>
              </a:rPr>
              <a:t>believe</a:t>
            </a:r>
            <a:r>
              <a:rPr lang="nl-NL" altLang="en-US" sz="2800" dirty="0" smtClean="0">
                <a:sym typeface="Symbol" panose="05050102010706020507" pitchFamily="18" charset="2"/>
              </a:rPr>
              <a:t>, </a:t>
            </a:r>
            <a:r>
              <a:rPr lang="nl-NL" altLang="en-US" sz="2800" i="1" dirty="0" smtClean="0">
                <a:sym typeface="Symbol" panose="05050102010706020507" pitchFamily="18" charset="2"/>
              </a:rPr>
              <a:t>expect</a:t>
            </a:r>
            <a:r>
              <a:rPr lang="nl-NL" altLang="en-US" sz="2800" dirty="0" smtClean="0">
                <a:sym typeface="Symbol" panose="05050102010706020507" pitchFamily="18" charset="2"/>
              </a:rPr>
              <a:t>; compare (1) and (2).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43708" y="4344949"/>
            <a:ext cx="5256584" cy="1008112"/>
            <a:chOff x="1943708" y="4344949"/>
            <a:chExt cx="5256584" cy="1008112"/>
          </a:xfrm>
        </p:grpSpPr>
        <p:pic>
          <p:nvPicPr>
            <p:cNvPr id="52229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9" t="4220" r="988" b="3880"/>
            <a:stretch/>
          </p:blipFill>
          <p:spPr bwMode="auto">
            <a:xfrm>
              <a:off x="1943708" y="4344949"/>
              <a:ext cx="5256584" cy="1008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3404762" y="4733144"/>
              <a:ext cx="589156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943708" y="5544664"/>
            <a:ext cx="5256584" cy="936104"/>
            <a:chOff x="1943708" y="5544664"/>
            <a:chExt cx="5256584" cy="936104"/>
          </a:xfrm>
        </p:grpSpPr>
        <p:pic>
          <p:nvPicPr>
            <p:cNvPr id="52230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5" t="6424" r="1344" b="6347"/>
            <a:stretch/>
          </p:blipFill>
          <p:spPr bwMode="auto">
            <a:xfrm>
              <a:off x="1943708" y="5544664"/>
              <a:ext cx="5256584" cy="9361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3441338" y="5895560"/>
              <a:ext cx="589156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0B0802-49D9-46D1-87AB-96EE8F1DE7F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914400"/>
          </a:xfrm>
        </p:spPr>
        <p:txBody>
          <a:bodyPr/>
          <a:lstStyle/>
          <a:p>
            <a:pPr eaLnBrk="1" hangingPunct="1"/>
            <a:r>
              <a:rPr lang="nl-NL" altLang="en-US" smtClean="0"/>
              <a:t>NR in Sign Languages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05787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en-US" sz="2800" dirty="0" smtClean="0"/>
              <a:t>NR is mentioned, but not discussed, in Zeshan’s (2004) typological study.</a:t>
            </a:r>
          </a:p>
          <a:p>
            <a:pPr eaLnBrk="1" hangingPunct="1">
              <a:lnSpc>
                <a:spcPct val="90000"/>
              </a:lnSpc>
            </a:pPr>
            <a:endParaRPr lang="nl-NL" altLang="en-US" sz="2400" i="1" dirty="0" smtClean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en-US" sz="2800" dirty="0" smtClean="0">
                <a:sym typeface="Symbol" panose="05050102010706020507" pitchFamily="18" charset="2"/>
              </a:rPr>
              <a:t>In fact, to date, NR has only been described for Australian SL </a:t>
            </a:r>
            <a:r>
              <a:rPr lang="nl-NL" altLang="en-US" sz="2400" dirty="0" smtClean="0">
                <a:sym typeface="Symbol" panose="05050102010706020507" pitchFamily="18" charset="2"/>
              </a:rPr>
              <a:t>(Johnston 2018)</a:t>
            </a:r>
            <a:r>
              <a:rPr lang="nl-NL" altLang="en-US" sz="2800" dirty="0">
                <a:sym typeface="Symbol" panose="05050102010706020507" pitchFamily="18" charset="2"/>
              </a:rPr>
              <a:t>:</a:t>
            </a:r>
            <a:endParaRPr lang="nl-NL" altLang="en-US" dirty="0" smtClean="0"/>
          </a:p>
        </p:txBody>
      </p:sp>
      <p:pic>
        <p:nvPicPr>
          <p:cNvPr id="54277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7" r="3060" b="9583"/>
          <a:stretch/>
        </p:blipFill>
        <p:spPr bwMode="auto">
          <a:xfrm>
            <a:off x="1978918" y="4005064"/>
            <a:ext cx="5184576" cy="1440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572267" y="6021288"/>
            <a:ext cx="3997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 smtClean="0"/>
              <a:t>(Australian SL; Johnston 2018: 218)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B015B7-97EE-4803-8C1A-DCE656E3939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914400"/>
          </a:xfrm>
        </p:spPr>
        <p:txBody>
          <a:bodyPr/>
          <a:lstStyle/>
          <a:p>
            <a:pPr eaLnBrk="1" hangingPunct="1"/>
            <a:r>
              <a:rPr lang="nl-NL" altLang="en-US" smtClean="0"/>
              <a:t>Neg-raising in NGT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05787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en-US" sz="2800" dirty="0" smtClean="0"/>
              <a:t>Informants: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With NR predicates, the headshake may accompany the main verb but </a:t>
            </a:r>
            <a:r>
              <a:rPr lang="nl-NL" altLang="en-US" sz="2400" i="1" dirty="0" smtClean="0"/>
              <a:t>must</a:t>
            </a:r>
            <a:r>
              <a:rPr lang="nl-NL" altLang="en-US" sz="2400" dirty="0" smtClean="0"/>
              <a:t> accompany the embedded clause.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With regular predicates, headshake over both the main and embedded clause entails double negation.</a:t>
            </a:r>
          </a:p>
          <a:p>
            <a:pPr eaLnBrk="1" hangingPunct="1">
              <a:lnSpc>
                <a:spcPct val="90000"/>
              </a:lnSpc>
            </a:pPr>
            <a:endParaRPr lang="nl-NL" altLang="en-US" sz="2800" dirty="0"/>
          </a:p>
          <a:p>
            <a:pPr eaLnBrk="1" hangingPunct="1">
              <a:lnSpc>
                <a:spcPct val="90000"/>
              </a:lnSpc>
            </a:pPr>
            <a:endParaRPr lang="nl-NL" altLang="en-US" sz="2800" dirty="0" smtClean="0"/>
          </a:p>
          <a:p>
            <a:pPr eaLnBrk="1" hangingPunct="1">
              <a:lnSpc>
                <a:spcPct val="90000"/>
              </a:lnSpc>
            </a:pPr>
            <a:endParaRPr lang="nl-NL" altLang="en-US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8"/>
            <a:ext cx="3048000" cy="239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4589909" y="3861048"/>
            <a:ext cx="3048000" cy="2581275"/>
            <a:chOff x="4589909" y="3861048"/>
            <a:chExt cx="3048000" cy="258127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909" y="3861048"/>
              <a:ext cx="3048000" cy="25812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Rechthoek 6"/>
            <p:cNvSpPr/>
            <p:nvPr/>
          </p:nvSpPr>
          <p:spPr>
            <a:xfrm>
              <a:off x="5580112" y="3933056"/>
              <a:ext cx="432048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D75840-F7BB-49B1-9177-A13476BD43C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914400"/>
          </a:xfrm>
        </p:spPr>
        <p:txBody>
          <a:bodyPr/>
          <a:lstStyle/>
          <a:p>
            <a:pPr eaLnBrk="1" hangingPunct="1"/>
            <a:r>
              <a:rPr lang="nl-NL" altLang="en-US" dirty="0" smtClean="0"/>
              <a:t>Neg-raising in NGT (2)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05787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en-US" sz="2800" dirty="0" smtClean="0"/>
              <a:t>Corpus data: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en-US" sz="2400" dirty="0" smtClean="0">
                <a:sym typeface="Symbol" panose="05050102010706020507" pitchFamily="18" charset="2"/>
              </a:rPr>
              <a:t>By and large confirm spreading patterns: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altLang="en-US" sz="2400" cap="all" dirty="0" smtClean="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altLang="en-US" sz="2400" cap="all" dirty="0" smtClean="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altLang="en-US" sz="2000" cap="all" dirty="0" smtClean="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altLang="en-US" sz="2400" cap="all" dirty="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altLang="en-US" sz="2400" cap="all" dirty="0" smtClean="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en-US" sz="2400" cap="all" dirty="0" smtClean="0">
                <a:sym typeface="Symbol" panose="05050102010706020507" pitchFamily="18" charset="2"/>
              </a:rPr>
              <a:t>H</a:t>
            </a:r>
            <a:r>
              <a:rPr lang="nl-NL" altLang="en-US" sz="2400" dirty="0" smtClean="0">
                <a:sym typeface="Symbol" panose="05050102010706020507" pitchFamily="18" charset="2"/>
              </a:rPr>
              <a:t>owever, we found at least one clear counterexample:</a:t>
            </a:r>
            <a:endParaRPr lang="nl-NL" altLang="en-US" dirty="0">
              <a:sym typeface="Symbol" panose="05050102010706020507" pitchFamily="18" charset="2"/>
            </a:endParaRPr>
          </a:p>
        </p:txBody>
      </p:sp>
      <p:pic>
        <p:nvPicPr>
          <p:cNvPr id="2" name="neg-raising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43608" y="2639963"/>
            <a:ext cx="2275359" cy="1706520"/>
          </a:xfrm>
          <a:prstGeom prst="rect">
            <a:avLst/>
          </a:prstGeom>
        </p:spPr>
      </p:pic>
      <p:pic>
        <p:nvPicPr>
          <p:cNvPr id="3" name="neg-raising2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043608" y="4926018"/>
            <a:ext cx="2275359" cy="17065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8967" y="3293168"/>
            <a:ext cx="5872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i="1" dirty="0" smtClean="0"/>
              <a:t>“I </a:t>
            </a:r>
            <a:r>
              <a:rPr lang="nl-NL" sz="2000" i="1" dirty="0" err="1" smtClean="0"/>
              <a:t>don’t</a:t>
            </a:r>
            <a:r>
              <a:rPr lang="nl-NL" sz="2000" i="1" dirty="0" smtClean="0"/>
              <a:t> </a:t>
            </a:r>
            <a:r>
              <a:rPr lang="nl-NL" sz="2000" i="1" dirty="0" err="1" smtClean="0"/>
              <a:t>believe</a:t>
            </a:r>
            <a:r>
              <a:rPr lang="nl-NL" sz="2000" i="1" dirty="0" smtClean="0"/>
              <a:t> [he </a:t>
            </a:r>
            <a:r>
              <a:rPr lang="nl-NL" sz="2000" i="1" dirty="0" err="1" smtClean="0"/>
              <a:t>understands</a:t>
            </a:r>
            <a:r>
              <a:rPr lang="nl-NL" sz="2000" i="1" dirty="0" smtClean="0"/>
              <a:t> [</a:t>
            </a:r>
            <a:r>
              <a:rPr lang="nl-NL" sz="2000" i="1" dirty="0" err="1" smtClean="0"/>
              <a:t>what</a:t>
            </a:r>
            <a:r>
              <a:rPr lang="nl-NL" sz="2000" i="1" dirty="0" smtClean="0"/>
              <a:t> </a:t>
            </a:r>
            <a:r>
              <a:rPr lang="nl-NL" sz="2000" i="1" dirty="0" err="1" smtClean="0"/>
              <a:t>we’re</a:t>
            </a:r>
            <a:r>
              <a:rPr lang="nl-NL" sz="2000" i="1" dirty="0" smtClean="0"/>
              <a:t> </a:t>
            </a:r>
            <a:r>
              <a:rPr lang="nl-NL" sz="2000" i="1" dirty="0" err="1" smtClean="0"/>
              <a:t>saying</a:t>
            </a:r>
            <a:r>
              <a:rPr lang="nl-NL" sz="2000" i="1" dirty="0" smtClean="0"/>
              <a:t>]]”</a:t>
            </a:r>
            <a:endParaRPr lang="en-US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342209" y="5579222"/>
            <a:ext cx="3314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i="1" dirty="0" smtClean="0"/>
              <a:t>“I </a:t>
            </a:r>
            <a:r>
              <a:rPr lang="nl-NL" sz="2000" i="1" dirty="0" err="1" smtClean="0"/>
              <a:t>don’t</a:t>
            </a:r>
            <a:r>
              <a:rPr lang="nl-NL" sz="2000" i="1" dirty="0" smtClean="0"/>
              <a:t> </a:t>
            </a:r>
            <a:r>
              <a:rPr lang="nl-NL" sz="2000" i="1" dirty="0" err="1" smtClean="0"/>
              <a:t>know</a:t>
            </a:r>
            <a:r>
              <a:rPr lang="nl-NL" sz="2000" i="1" dirty="0" smtClean="0"/>
              <a:t> [</a:t>
            </a:r>
            <a:r>
              <a:rPr lang="nl-NL" sz="2000" i="1" dirty="0" err="1" smtClean="0"/>
              <a:t>if</a:t>
            </a:r>
            <a:r>
              <a:rPr lang="nl-NL" sz="2000" i="1" dirty="0" smtClean="0"/>
              <a:t> </a:t>
            </a:r>
            <a:r>
              <a:rPr lang="nl-NL" sz="2000" i="1" dirty="0" err="1" smtClean="0"/>
              <a:t>that’s</a:t>
            </a:r>
            <a:r>
              <a:rPr lang="nl-NL" sz="2000" i="1" dirty="0" smtClean="0"/>
              <a:t> right]”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 fullScrn="1"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EF38E9-278C-44A1-960F-0034C0809DA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05038"/>
            <a:ext cx="7772400" cy="273685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nl-NL" altLang="en-US" b="1" dirty="0" smtClean="0"/>
              <a:t>– 5 –</a:t>
            </a:r>
            <a:r>
              <a:rPr lang="nl-NL" altLang="en-US" dirty="0" smtClean="0"/>
              <a:t/>
            </a:r>
            <a:br>
              <a:rPr lang="nl-NL" altLang="en-US" dirty="0" smtClean="0"/>
            </a:br>
            <a:r>
              <a:rPr lang="nl-NL" altLang="en-US" dirty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AE6396-E2B3-4FD8-9FAF-DD4AC002AA0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914400"/>
          </a:xfrm>
        </p:spPr>
        <p:txBody>
          <a:bodyPr/>
          <a:lstStyle/>
          <a:p>
            <a:pPr eaLnBrk="1" hangingPunct="1"/>
            <a:r>
              <a:rPr lang="nl-NL" altLang="en-US" dirty="0" smtClean="0"/>
              <a:t>Conclusions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05787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en-US" sz="2800" dirty="0" smtClean="0"/>
              <a:t>As with other SLs, NGT employs both manual and non-manual means to express negation.</a:t>
            </a:r>
          </a:p>
          <a:p>
            <a:pPr eaLnBrk="1" hangingPunct="1">
              <a:lnSpc>
                <a:spcPct val="90000"/>
              </a:lnSpc>
            </a:pPr>
            <a:endParaRPr lang="nl-NL" altLang="en-US" sz="2800" dirty="0"/>
          </a:p>
          <a:p>
            <a:pPr eaLnBrk="1" hangingPunct="1">
              <a:lnSpc>
                <a:spcPct val="90000"/>
              </a:lnSpc>
            </a:pPr>
            <a:r>
              <a:rPr lang="nl-NL" altLang="en-US" sz="2800" dirty="0" smtClean="0"/>
              <a:t>The manual negator </a:t>
            </a:r>
            <a:r>
              <a:rPr lang="nl-NL" altLang="en-US" sz="2800" cap="small" dirty="0" smtClean="0"/>
              <a:t>not</a:t>
            </a:r>
            <a:r>
              <a:rPr lang="nl-NL" altLang="en-US" sz="2800" dirty="0" smtClean="0"/>
              <a:t> can occur both before and after the VP. </a:t>
            </a:r>
          </a:p>
          <a:p>
            <a:pPr eaLnBrk="1" hangingPunct="1">
              <a:lnSpc>
                <a:spcPct val="90000"/>
              </a:lnSpc>
            </a:pPr>
            <a:endParaRPr lang="nl-NL" altLang="en-US" sz="2800" i="1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en-US" sz="2800" dirty="0" smtClean="0">
                <a:sym typeface="Symbol" panose="05050102010706020507" pitchFamily="18" charset="2"/>
              </a:rPr>
              <a:t>Specialized negative modals exist, but modal + </a:t>
            </a:r>
            <a:r>
              <a:rPr lang="nl-NL" altLang="en-US" sz="2800" cap="small" dirty="0" smtClean="0"/>
              <a:t>not</a:t>
            </a:r>
            <a:r>
              <a:rPr lang="nl-NL" altLang="en-US" sz="2800" dirty="0" smtClean="0">
                <a:sym typeface="Symbol" panose="05050102010706020507" pitchFamily="18" charset="2"/>
              </a:rPr>
              <a:t>, and possibly modal + headshake can also be used.</a:t>
            </a:r>
          </a:p>
          <a:p>
            <a:pPr eaLnBrk="1" hangingPunct="1">
              <a:lnSpc>
                <a:spcPct val="90000"/>
              </a:lnSpc>
            </a:pPr>
            <a:endParaRPr lang="nl-NL" altLang="en-US" sz="28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en-US" sz="2800" dirty="0" smtClean="0">
                <a:sym typeface="Symbol" panose="05050102010706020507" pitchFamily="18" charset="2"/>
              </a:rPr>
              <a:t>NR constructions have distinct headshake spreading patterns.</a:t>
            </a:r>
            <a:endParaRPr lang="nl-NL" altLang="en-US" sz="2400" dirty="0" smtClean="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5DE812-FDA8-4F6D-A02C-D6ACC92FAC4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914400"/>
          </a:xfrm>
        </p:spPr>
        <p:txBody>
          <a:bodyPr/>
          <a:lstStyle/>
          <a:p>
            <a:pPr eaLnBrk="1" hangingPunct="1"/>
            <a:r>
              <a:rPr lang="nl-NL" altLang="en-US" smtClean="0"/>
              <a:t>Acknowledgements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05787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en-US" dirty="0" smtClean="0"/>
              <a:t>We wish to thank our informants.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Dutch Science Foundation (NWO); grant #360-70-520 (Marloes </a:t>
            </a:r>
            <a:r>
              <a:rPr lang="en-US" altLang="en-US" dirty="0" err="1" smtClean="0"/>
              <a:t>Oomen</a:t>
            </a:r>
            <a:r>
              <a:rPr lang="en-US" altLang="en-US" dirty="0" smtClean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dirty="0" smtClean="0"/>
              <a:t>European Union’s Horizon 2020 research and</a:t>
            </a:r>
            <a:r>
              <a:rPr lang="nl-NL" altLang="en-US" dirty="0" smtClean="0"/>
              <a:t/>
            </a:r>
            <a:br>
              <a:rPr lang="nl-NL" altLang="en-US" dirty="0" smtClean="0"/>
            </a:br>
            <a:r>
              <a:rPr lang="ru-RU" altLang="en-US" dirty="0" smtClean="0"/>
              <a:t>innovation programme (</a:t>
            </a:r>
            <a:r>
              <a:rPr lang="nl-NL" altLang="en-US" dirty="0" smtClean="0"/>
              <a:t>SIGN-HUB); </a:t>
            </a:r>
            <a:r>
              <a:rPr lang="en-US" altLang="en-US" dirty="0" smtClean="0"/>
              <a:t>grant no</a:t>
            </a:r>
            <a:r>
              <a:rPr lang="ru-RU" altLang="en-US" dirty="0" smtClean="0"/>
              <a:t>. 693349</a:t>
            </a:r>
            <a:r>
              <a:rPr lang="en-US" altLang="en-US" dirty="0" smtClean="0"/>
              <a:t> (Ulrika </a:t>
            </a:r>
            <a:r>
              <a:rPr lang="en-US" altLang="en-US" dirty="0" err="1" smtClean="0"/>
              <a:t>Klomp</a:t>
            </a:r>
            <a:r>
              <a:rPr lang="en-US" altLang="en-US" dirty="0" smtClean="0"/>
              <a:t>).</a:t>
            </a:r>
            <a:endParaRPr lang="nl-NL" altLang="en-US" i="1" dirty="0" smtClean="0">
              <a:sym typeface="Symbol" panose="05050102010706020507" pitchFamily="18" charset="2"/>
            </a:endParaRPr>
          </a:p>
        </p:txBody>
      </p:sp>
      <p:pic>
        <p:nvPicPr>
          <p:cNvPr id="6451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157788"/>
            <a:ext cx="19335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 descr="C:\Users\U132461\Documents\SIGN-HUB\WP1\Logos\SIGN-HUB Logo whit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445224"/>
            <a:ext cx="2592387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5DE812-FDA8-4F6D-A02C-D6ACC92FAC4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914400"/>
          </a:xfrm>
        </p:spPr>
        <p:txBody>
          <a:bodyPr/>
          <a:lstStyle/>
          <a:p>
            <a:pPr eaLnBrk="1" hangingPunct="1"/>
            <a:r>
              <a:rPr lang="nl-NL" altLang="en-US" dirty="0" smtClean="0">
                <a:solidFill>
                  <a:schemeClr val="tx1"/>
                </a:solidFill>
              </a:rPr>
              <a:t>References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052736"/>
            <a:ext cx="8566596" cy="5688632"/>
          </a:xfrm>
        </p:spPr>
        <p:txBody>
          <a:bodyPr/>
          <a:lstStyle/>
          <a:p>
            <a:r>
              <a:rPr lang="en-US" sz="1800" dirty="0"/>
              <a:t>Aboh, Enoch O. </a:t>
            </a:r>
            <a:r>
              <a:rPr lang="en-US" sz="1800" dirty="0" smtClean="0"/>
              <a:t>2010. C-type </a:t>
            </a:r>
            <a:r>
              <a:rPr lang="en-US" sz="1800" dirty="0"/>
              <a:t>negation markers on the right edge</a:t>
            </a:r>
            <a:r>
              <a:rPr lang="en-US" sz="1800" dirty="0" smtClean="0"/>
              <a:t>. In Enoch </a:t>
            </a:r>
            <a:r>
              <a:rPr lang="en-US" sz="1800" dirty="0"/>
              <a:t>O. Aboh &amp; James </a:t>
            </a:r>
            <a:r>
              <a:rPr lang="en-US" sz="1800" dirty="0" err="1" smtClean="0"/>
              <a:t>Essengby</a:t>
            </a:r>
            <a:r>
              <a:rPr lang="en-US" sz="1800" dirty="0" smtClean="0"/>
              <a:t> (eds.), </a:t>
            </a:r>
            <a:r>
              <a:rPr lang="en-US" sz="1800" dirty="0"/>
              <a:t>Topics in Kwa </a:t>
            </a:r>
            <a:r>
              <a:rPr lang="en-US" sz="1800" dirty="0" smtClean="0"/>
              <a:t>syntax. Dordrecht: Springer, 109–139</a:t>
            </a:r>
            <a:r>
              <a:rPr lang="en-US" sz="1800" dirty="0"/>
              <a:t>.   </a:t>
            </a:r>
          </a:p>
          <a:p>
            <a:r>
              <a:rPr lang="en-US" sz="1800" dirty="0" smtClean="0"/>
              <a:t>Bauer</a:t>
            </a:r>
            <a:r>
              <a:rPr lang="en-US" sz="1800" dirty="0"/>
              <a:t>, Anastasia. 2014. The use of space in a shared sign language of Australia. </a:t>
            </a:r>
            <a:r>
              <a:rPr lang="en-US" sz="1800" dirty="0" smtClean="0"/>
              <a:t>Berlin: De </a:t>
            </a:r>
            <a:r>
              <a:rPr lang="en-US" sz="1800" dirty="0" err="1"/>
              <a:t>Gruyter</a:t>
            </a:r>
            <a:r>
              <a:rPr lang="en-US" sz="1800" dirty="0"/>
              <a:t> </a:t>
            </a:r>
            <a:r>
              <a:rPr lang="en-US" sz="1800" dirty="0" smtClean="0"/>
              <a:t>Mouton.</a:t>
            </a:r>
          </a:p>
          <a:p>
            <a:r>
              <a:rPr lang="en-US" sz="1800" dirty="0" smtClean="0"/>
              <a:t>Bergman</a:t>
            </a:r>
            <a:r>
              <a:rPr lang="en-US" sz="1800" dirty="0"/>
              <a:t>, Brita. 1995. Manual and nonmanual expression of </a:t>
            </a:r>
            <a:r>
              <a:rPr lang="en-US" sz="1800" dirty="0" smtClean="0"/>
              <a:t>negation </a:t>
            </a:r>
            <a:r>
              <a:rPr lang="en-US" sz="1800" dirty="0"/>
              <a:t>in Swedish </a:t>
            </a:r>
            <a:r>
              <a:rPr lang="en-US" sz="1800" dirty="0" smtClean="0"/>
              <a:t>Sign Language</a:t>
            </a:r>
            <a:r>
              <a:rPr lang="en-US" sz="1800" dirty="0"/>
              <a:t>. In </a:t>
            </a:r>
            <a:r>
              <a:rPr lang="en-US" sz="1800" dirty="0" smtClean="0"/>
              <a:t>Heleen Bos &amp;Trude </a:t>
            </a:r>
            <a:r>
              <a:rPr lang="en-US" sz="1800" dirty="0"/>
              <a:t>Schermer </a:t>
            </a:r>
            <a:r>
              <a:rPr lang="en-US" sz="1800" dirty="0" smtClean="0"/>
              <a:t>(</a:t>
            </a:r>
            <a:r>
              <a:rPr lang="en-US" sz="1800" dirty="0"/>
              <a:t>eds</a:t>
            </a:r>
            <a:r>
              <a:rPr lang="en-US" sz="1800" dirty="0" smtClean="0"/>
              <a:t>.), Sign language research 1994. Hamburg: </a:t>
            </a:r>
            <a:r>
              <a:rPr lang="en-US" sz="1800" dirty="0" err="1" smtClean="0"/>
              <a:t>Signum</a:t>
            </a:r>
            <a:r>
              <a:rPr lang="en-US" sz="1800" dirty="0" smtClean="0"/>
              <a:t>, </a:t>
            </a:r>
            <a:r>
              <a:rPr lang="en-US" sz="1800" dirty="0"/>
              <a:t>85–103. </a:t>
            </a:r>
            <a:endParaRPr lang="en-US" sz="1800" dirty="0" smtClean="0"/>
          </a:p>
          <a:p>
            <a:r>
              <a:rPr lang="en-US" sz="1800" dirty="0" err="1"/>
              <a:t>Coerts</a:t>
            </a:r>
            <a:r>
              <a:rPr lang="en-US" sz="1800" dirty="0"/>
              <a:t>, Jane. 1992. Nonmanual grammatical markers: An analysis of interrogatives, </a:t>
            </a:r>
            <a:r>
              <a:rPr lang="en-US" sz="1800" dirty="0" smtClean="0"/>
              <a:t>negations and </a:t>
            </a:r>
            <a:r>
              <a:rPr lang="en-US" sz="1800" dirty="0" err="1"/>
              <a:t>topicalisations</a:t>
            </a:r>
            <a:r>
              <a:rPr lang="en-US" sz="1800" dirty="0"/>
              <a:t> in Sign Language of the Netherlands. Amsterdam: </a:t>
            </a:r>
            <a:r>
              <a:rPr lang="en-US" sz="1800" dirty="0" smtClean="0"/>
              <a:t>University of Amsterdam. Doctoral </a:t>
            </a:r>
            <a:r>
              <a:rPr lang="en-US" sz="1800" dirty="0"/>
              <a:t>dissertation.</a:t>
            </a:r>
          </a:p>
          <a:p>
            <a:r>
              <a:rPr lang="en-US" sz="1800" dirty="0" err="1"/>
              <a:t>Coerts</a:t>
            </a:r>
            <a:r>
              <a:rPr lang="en-US" sz="1800" dirty="0"/>
              <a:t>, Jane. 1994. Constituent order in Sign Language of the Netherlands. In Mary Brennan </a:t>
            </a:r>
            <a:r>
              <a:rPr lang="en-US" sz="1800" dirty="0" smtClean="0"/>
              <a:t>&amp; Graham </a:t>
            </a:r>
            <a:r>
              <a:rPr lang="en-US" sz="1800" dirty="0"/>
              <a:t>H. Turner (eds.), Word-order issues in sign </a:t>
            </a:r>
            <a:r>
              <a:rPr lang="en-US" sz="1800" dirty="0" smtClean="0"/>
              <a:t>language</a:t>
            </a:r>
            <a:r>
              <a:rPr lang="en-US" sz="1800" dirty="0"/>
              <a:t>.</a:t>
            </a:r>
            <a:r>
              <a:rPr lang="en-US" sz="1800" dirty="0" smtClean="0"/>
              <a:t> Durham: International </a:t>
            </a:r>
            <a:r>
              <a:rPr lang="en-US" sz="1800" dirty="0"/>
              <a:t>Sign Linguistics Association, 47–70. </a:t>
            </a:r>
            <a:endParaRPr lang="en-US" sz="1800" dirty="0" smtClean="0"/>
          </a:p>
          <a:p>
            <a:r>
              <a:rPr lang="en-US" sz="1800" dirty="0"/>
              <a:t>Crasborn, Onno, Inge Zwitserlood &amp; Johan </a:t>
            </a:r>
            <a:r>
              <a:rPr lang="en-US" sz="1800" dirty="0" err="1"/>
              <a:t>Ros</a:t>
            </a:r>
            <a:r>
              <a:rPr lang="en-US" sz="1800" dirty="0"/>
              <a:t>. 2008. Het Corpus NGT: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digitaal</a:t>
            </a:r>
            <a:r>
              <a:rPr lang="en-US" sz="1800" dirty="0"/>
              <a:t> open </a:t>
            </a:r>
            <a:r>
              <a:rPr lang="en-US" sz="1800" dirty="0" smtClean="0"/>
              <a:t>access </a:t>
            </a:r>
            <a:r>
              <a:rPr lang="nl-NL" sz="1800" dirty="0" smtClean="0"/>
              <a:t>corpus </a:t>
            </a:r>
            <a:r>
              <a:rPr lang="nl-NL" sz="1800" dirty="0"/>
              <a:t>van filmpjes en annotaties van de Nederlandse Gebarentaal. Nijmegen: </a:t>
            </a:r>
            <a:r>
              <a:rPr lang="nl-NL" sz="1800" dirty="0" smtClean="0"/>
              <a:t>CLS, </a:t>
            </a:r>
            <a:r>
              <a:rPr lang="nl-NL" sz="1800" dirty="0"/>
              <a:t>Radboud Universiteit Nijmegen</a:t>
            </a:r>
            <a:r>
              <a:rPr lang="nl-NL" sz="1800" dirty="0" smtClean="0"/>
              <a:t>. www.ru.nl/corpusngt. </a:t>
            </a:r>
          </a:p>
          <a:p>
            <a:r>
              <a:rPr lang="en-US" sz="1800" dirty="0"/>
              <a:t>Fischer, Susan D. 2006. Questions and negation in American Sign Language. </a:t>
            </a:r>
            <a:r>
              <a:rPr lang="en-US" sz="1800" dirty="0" smtClean="0"/>
              <a:t>In Ulrike </a:t>
            </a:r>
            <a:r>
              <a:rPr lang="en-US" sz="1800" dirty="0" err="1"/>
              <a:t>Zeshan</a:t>
            </a:r>
            <a:r>
              <a:rPr lang="en-US" sz="1800" dirty="0"/>
              <a:t> (ed</a:t>
            </a:r>
            <a:r>
              <a:rPr lang="en-US" sz="1800" dirty="0" smtClean="0"/>
              <a:t>.), </a:t>
            </a:r>
            <a:r>
              <a:rPr lang="en-US" sz="1800" dirty="0"/>
              <a:t>Interrogative and negative constructions in sign languages. Nijmegen: </a:t>
            </a:r>
            <a:r>
              <a:rPr lang="en-US" sz="1800" dirty="0" err="1"/>
              <a:t>Ishara</a:t>
            </a:r>
            <a:r>
              <a:rPr lang="en-US" sz="1800" dirty="0"/>
              <a:t> Press. </a:t>
            </a:r>
            <a:r>
              <a:rPr lang="en-US" sz="1800" dirty="0" smtClean="0"/>
              <a:t>165–197</a:t>
            </a:r>
            <a:r>
              <a:rPr lang="en-US" sz="1800" dirty="0"/>
              <a:t>.</a:t>
            </a:r>
          </a:p>
          <a:p>
            <a:endParaRPr lang="nl-NL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nl-NL" altLang="en-US" sz="1800" i="1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497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C80619-0B1D-41D8-92B7-569CB2488E9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05038"/>
            <a:ext cx="7772400" cy="273685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nl-NL" altLang="en-US" b="1" dirty="0" smtClean="0"/>
              <a:t>– 1 –</a:t>
            </a:r>
            <a:r>
              <a:rPr lang="nl-NL" altLang="en-US" dirty="0" smtClean="0"/>
              <a:t/>
            </a:r>
            <a:br>
              <a:rPr lang="nl-NL" altLang="en-US" dirty="0" smtClean="0"/>
            </a:br>
            <a:r>
              <a:rPr lang="nl-NL" altLang="en-US" dirty="0" smtClean="0"/>
              <a:t>  </a:t>
            </a:r>
            <a:r>
              <a:rPr lang="nl-NL" altLang="en-US" dirty="0" err="1" smtClean="0"/>
              <a:t>Introduction</a:t>
            </a:r>
            <a:r>
              <a:rPr lang="nl-NL" altLang="en-US" dirty="0" smtClean="0"/>
              <a:t> &amp; </a:t>
            </a:r>
            <a:r>
              <a:rPr lang="nl-NL" altLang="en-US" dirty="0" err="1"/>
              <a:t>M</a:t>
            </a:r>
            <a:r>
              <a:rPr lang="nl-NL" altLang="en-US" dirty="0" err="1" smtClean="0"/>
              <a:t>ethodology</a:t>
            </a:r>
            <a:endParaRPr lang="nl-NL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5DE812-FDA8-4F6D-A02C-D6ACC92FAC4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6632"/>
            <a:ext cx="8566596" cy="6480001"/>
          </a:xfrm>
        </p:spPr>
        <p:txBody>
          <a:bodyPr/>
          <a:lstStyle/>
          <a:p>
            <a:r>
              <a:rPr lang="en-US" sz="1800" dirty="0" smtClean="0"/>
              <a:t>Geraci</a:t>
            </a:r>
            <a:r>
              <a:rPr lang="en-US" sz="1800" dirty="0"/>
              <a:t>, Carlo. 2005. Negation in LIS (Italian Sign Language). North East Linguistic Society 35. 217–229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van </a:t>
            </a:r>
            <a:r>
              <a:rPr lang="en-US" sz="1800" dirty="0" err="1"/>
              <a:t>Gijn</a:t>
            </a:r>
            <a:r>
              <a:rPr lang="en-US" sz="1800" dirty="0"/>
              <a:t>, Ingeborg. 2004. The quest for syntactic dependency: Sentential complementation in </a:t>
            </a:r>
            <a:r>
              <a:rPr lang="nl-NL" sz="1800" dirty="0" err="1"/>
              <a:t>Sign</a:t>
            </a:r>
            <a:r>
              <a:rPr lang="nl-NL" sz="1800" dirty="0"/>
              <a:t> Language of </a:t>
            </a:r>
            <a:r>
              <a:rPr lang="nl-NL" sz="1800" dirty="0" err="1"/>
              <a:t>the</a:t>
            </a:r>
            <a:r>
              <a:rPr lang="nl-NL" sz="1800" dirty="0"/>
              <a:t> Netherlands. Amsterdam: </a:t>
            </a:r>
            <a:r>
              <a:rPr lang="nl-NL" sz="1800" dirty="0" smtClean="0"/>
              <a:t>University of Amsterdam. </a:t>
            </a:r>
            <a:r>
              <a:rPr lang="nl-NL" sz="1800" dirty="0" err="1" smtClean="0"/>
              <a:t>Doctoral</a:t>
            </a:r>
            <a:r>
              <a:rPr lang="nl-NL" sz="1800" dirty="0" smtClean="0"/>
              <a:t> </a:t>
            </a:r>
            <a:r>
              <a:rPr lang="en-US" sz="1800" dirty="0"/>
              <a:t>dissertation. </a:t>
            </a:r>
            <a:endParaRPr lang="en-US" sz="1800" dirty="0" smtClean="0"/>
          </a:p>
          <a:p>
            <a:r>
              <a:rPr lang="en-US" sz="1800" dirty="0" err="1" smtClean="0"/>
              <a:t>Gökgöz</a:t>
            </a:r>
            <a:r>
              <a:rPr lang="en-US" sz="1800" dirty="0"/>
              <a:t>, </a:t>
            </a:r>
            <a:r>
              <a:rPr lang="en-US" sz="1800" dirty="0" err="1"/>
              <a:t>Kadir</a:t>
            </a:r>
            <a:r>
              <a:rPr lang="en-US" sz="1800" dirty="0"/>
              <a:t>. 2011. Negation in Turkish Sign Language: The syntax of nonmanual markers. Sign Language &amp; Linguistics 14. 49–75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Hendriks, </a:t>
            </a:r>
            <a:r>
              <a:rPr lang="en-US" sz="1800" dirty="0" err="1"/>
              <a:t>Bernadet</a:t>
            </a:r>
            <a:r>
              <a:rPr lang="en-US" sz="1800" dirty="0"/>
              <a:t>. 2007. Negation in Jordanian Sign Language: A cross-linguistic </a:t>
            </a:r>
            <a:r>
              <a:rPr lang="en-US" sz="1800" dirty="0" smtClean="0"/>
              <a:t>perspective. In </a:t>
            </a:r>
            <a:r>
              <a:rPr lang="en-US" sz="1800" dirty="0"/>
              <a:t>Pamela </a:t>
            </a:r>
            <a:r>
              <a:rPr lang="en-US" sz="1800" dirty="0" err="1"/>
              <a:t>Perniss</a:t>
            </a:r>
            <a:r>
              <a:rPr lang="en-US" sz="1800" dirty="0"/>
              <a:t>, Roland Pfau &amp; Markus Steinbach (eds.), Visible variation: Cross-linguistic studies on sign language </a:t>
            </a:r>
            <a:r>
              <a:rPr lang="en-US" sz="1800" dirty="0" smtClean="0"/>
              <a:t>structure</a:t>
            </a:r>
            <a:r>
              <a:rPr lang="en-US" sz="1800" dirty="0"/>
              <a:t>.</a:t>
            </a:r>
            <a:r>
              <a:rPr lang="en-US" sz="1800" dirty="0" smtClean="0"/>
              <a:t> </a:t>
            </a:r>
            <a:r>
              <a:rPr lang="en-US" sz="1800" dirty="0"/>
              <a:t>Berlin: Mouton de </a:t>
            </a:r>
            <a:r>
              <a:rPr lang="en-US" sz="1800" dirty="0" err="1" smtClean="0"/>
              <a:t>Gruyter</a:t>
            </a:r>
            <a:r>
              <a:rPr lang="en-US" sz="1800" dirty="0" smtClean="0"/>
              <a:t>, </a:t>
            </a:r>
            <a:r>
              <a:rPr lang="en-US" sz="1800" dirty="0"/>
              <a:t>104–128.</a:t>
            </a:r>
            <a:endParaRPr lang="en-US" sz="1800" dirty="0" smtClean="0"/>
          </a:p>
          <a:p>
            <a:r>
              <a:rPr lang="nl-NL" sz="1800" dirty="0" smtClean="0"/>
              <a:t>Horn, Laurence R. 2001. </a:t>
            </a:r>
            <a:r>
              <a:rPr lang="en-US" sz="1800" dirty="0"/>
              <a:t>A natural history of negation. Stanford: CSLI </a:t>
            </a:r>
            <a:r>
              <a:rPr lang="en-US" sz="1800" dirty="0" smtClean="0"/>
              <a:t>Publications.</a:t>
            </a:r>
            <a:endParaRPr lang="nl-NL" sz="1800" dirty="0" smtClean="0">
              <a:solidFill>
                <a:srgbClr val="FF0000"/>
              </a:solidFill>
            </a:endParaRPr>
          </a:p>
          <a:p>
            <a:r>
              <a:rPr lang="en-US" sz="1800" dirty="0"/>
              <a:t>Johnston, Trevor. </a:t>
            </a:r>
            <a:r>
              <a:rPr lang="en-US" sz="1800" dirty="0" smtClean="0"/>
              <a:t>2018. A </a:t>
            </a:r>
            <a:r>
              <a:rPr lang="en-US" sz="1800" dirty="0"/>
              <a:t>corpus-based study of the role of headshaking in negation in </a:t>
            </a:r>
            <a:r>
              <a:rPr lang="en-US" sz="1800" dirty="0" err="1"/>
              <a:t>Auslan</a:t>
            </a:r>
            <a:r>
              <a:rPr lang="en-US" sz="1800" dirty="0"/>
              <a:t> (Australian Sign Language): Implications for signed language </a:t>
            </a:r>
            <a:r>
              <a:rPr lang="en-US" sz="1800" dirty="0" smtClean="0"/>
              <a:t>typology. Linguistic Typology 22(2). 185–231.</a:t>
            </a:r>
          </a:p>
          <a:p>
            <a:r>
              <a:rPr lang="en-US" sz="1800" dirty="0" err="1" smtClean="0"/>
              <a:t>Kendon</a:t>
            </a:r>
            <a:r>
              <a:rPr lang="en-US" sz="1800" dirty="0"/>
              <a:t>, Adam. 2002. Some uses of the head shake. Gesture 2. </a:t>
            </a:r>
            <a:r>
              <a:rPr lang="en-US" sz="1800" dirty="0" smtClean="0"/>
              <a:t>147–182.</a:t>
            </a:r>
          </a:p>
          <a:p>
            <a:r>
              <a:rPr lang="en-US" sz="1800" dirty="0"/>
              <a:t>van Loon, Esther, Roland Pfau &amp; Markus Steinbach. 2014. The </a:t>
            </a:r>
            <a:r>
              <a:rPr lang="en-US" sz="1800" dirty="0" err="1"/>
              <a:t>grammaticalization</a:t>
            </a:r>
            <a:r>
              <a:rPr lang="en-US" sz="1800" dirty="0"/>
              <a:t> of gestures in sign languages. In Cornelia Müller et al. (eds.), Body – language – communication: An international handbook on multimodality in human interaction, Vol. </a:t>
            </a:r>
            <a:r>
              <a:rPr lang="en-US" sz="1800" dirty="0" smtClean="0"/>
              <a:t>2. Berlin</a:t>
            </a:r>
            <a:r>
              <a:rPr lang="en-US" sz="1800" dirty="0"/>
              <a:t>: De </a:t>
            </a:r>
            <a:r>
              <a:rPr lang="en-US" sz="1800" dirty="0" err="1"/>
              <a:t>Gruyter</a:t>
            </a:r>
            <a:r>
              <a:rPr lang="en-US" sz="1800" dirty="0"/>
              <a:t> Mouton. </a:t>
            </a:r>
            <a:r>
              <a:rPr lang="en-US" sz="1800" dirty="0" smtClean="0"/>
              <a:t>2133–2149</a:t>
            </a:r>
            <a:r>
              <a:rPr lang="en-US" sz="1800" dirty="0"/>
              <a:t>. </a:t>
            </a:r>
            <a:endParaRPr lang="en-US" sz="1800" dirty="0" smtClean="0"/>
          </a:p>
          <a:p>
            <a:r>
              <a:rPr lang="en-US" sz="1800" dirty="0"/>
              <a:t>Makharoblidze, Tamar &amp; Roland Pfau. 2018. A negation-tense interaction in Georgian Sign Language. Sign Language &amp; Linguistics </a:t>
            </a:r>
            <a:r>
              <a:rPr lang="en-US" sz="1800" dirty="0" smtClean="0"/>
              <a:t>21(1). 136–151</a:t>
            </a:r>
            <a:r>
              <a:rPr lang="en-US" sz="1800" dirty="0"/>
              <a:t>. </a:t>
            </a:r>
            <a:endParaRPr lang="en-US" sz="1800" dirty="0" smtClean="0"/>
          </a:p>
          <a:p>
            <a:endParaRPr lang="nl-NL" sz="1800" dirty="0" smtClean="0"/>
          </a:p>
          <a:p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nl-NL" altLang="en-US" sz="1800" i="1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955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5DE812-FDA8-4F6D-A02C-D6ACC92FAC4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6632"/>
            <a:ext cx="8712968" cy="6624736"/>
          </a:xfrm>
        </p:spPr>
        <p:txBody>
          <a:bodyPr/>
          <a:lstStyle/>
          <a:p>
            <a:r>
              <a:rPr lang="en-US" sz="1800" dirty="0" err="1"/>
              <a:t>Neidle</a:t>
            </a:r>
            <a:r>
              <a:rPr lang="en-US" sz="1800" dirty="0"/>
              <a:t>, Carol, Judy </a:t>
            </a:r>
            <a:r>
              <a:rPr lang="en-US" sz="1800" dirty="0" err="1"/>
              <a:t>Kegl</a:t>
            </a:r>
            <a:r>
              <a:rPr lang="en-US" sz="1800" dirty="0"/>
              <a:t>, Dawn </a:t>
            </a:r>
            <a:r>
              <a:rPr lang="en-US" sz="1800" dirty="0" err="1"/>
              <a:t>MacLaughlin</a:t>
            </a:r>
            <a:r>
              <a:rPr lang="en-US" sz="1800" dirty="0"/>
              <a:t>, Benjamin </a:t>
            </a:r>
            <a:r>
              <a:rPr lang="en-US" sz="1800" dirty="0" err="1"/>
              <a:t>Bahan</a:t>
            </a:r>
            <a:r>
              <a:rPr lang="en-US" sz="1800" dirty="0"/>
              <a:t> &amp; Robert Lee. 2000. The syntax of American Sign Language: Functional categories and hierarchical structure. Cambridge, MA: MIT Press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Oomen</a:t>
            </a:r>
            <a:r>
              <a:rPr lang="en-US" sz="1800" dirty="0"/>
              <a:t>, Marloes &amp; Roland Pfau (2017). Signing not (or NOT): A typological perspective on standard negation in Sign Language of the Netherlands. Linguistic Typology </a:t>
            </a:r>
            <a:r>
              <a:rPr lang="en-US" sz="1800" dirty="0" smtClean="0"/>
              <a:t>21(1). 1–51</a:t>
            </a:r>
            <a:r>
              <a:rPr lang="en-US" sz="1800" dirty="0"/>
              <a:t>. </a:t>
            </a:r>
            <a:endParaRPr lang="en-GB" sz="1800" dirty="0" smtClean="0"/>
          </a:p>
          <a:p>
            <a:r>
              <a:rPr lang="en-GB" sz="1800" dirty="0" smtClean="0"/>
              <a:t>Pfau</a:t>
            </a:r>
            <a:r>
              <a:rPr lang="en-GB" sz="1800" dirty="0"/>
              <a:t>, Roland. 2015. </a:t>
            </a:r>
            <a:r>
              <a:rPr lang="en-US" sz="1800" dirty="0"/>
              <a:t>The </a:t>
            </a:r>
            <a:r>
              <a:rPr lang="en-US" sz="1800" dirty="0" err="1"/>
              <a:t>grammaticalization</a:t>
            </a:r>
            <a:r>
              <a:rPr lang="en-US" sz="1800" dirty="0"/>
              <a:t> of headshakes: From head movement to negative head. In Andrew D.M. Smith, Graeme Trousdale &amp; Richard </a:t>
            </a:r>
            <a:r>
              <a:rPr lang="en-US" sz="1800" dirty="0" err="1"/>
              <a:t>Waltereit</a:t>
            </a:r>
            <a:r>
              <a:rPr lang="en-US" sz="1800" dirty="0"/>
              <a:t> (eds.), New directions in </a:t>
            </a:r>
            <a:r>
              <a:rPr lang="en-US" sz="1800" dirty="0" err="1"/>
              <a:t>grammaticalization</a:t>
            </a:r>
            <a:r>
              <a:rPr lang="en-US" sz="1800" dirty="0"/>
              <a:t> research. Amsterdam: John Benjamins, </a:t>
            </a:r>
            <a:r>
              <a:rPr lang="en-US" sz="1800" dirty="0" smtClean="0"/>
              <a:t>9</a:t>
            </a:r>
            <a:r>
              <a:rPr lang="en-US" sz="1800" dirty="0"/>
              <a:t>–</a:t>
            </a:r>
            <a:r>
              <a:rPr lang="en-US" sz="1800" dirty="0" smtClean="0"/>
              <a:t>50</a:t>
            </a:r>
            <a:r>
              <a:rPr lang="en-US" sz="1800" dirty="0"/>
              <a:t>.</a:t>
            </a:r>
          </a:p>
          <a:p>
            <a:r>
              <a:rPr lang="en-US" sz="1800" dirty="0"/>
              <a:t>Pfau, Roland (2016). Non-manuals and tones: A comparative perspective on </a:t>
            </a:r>
            <a:r>
              <a:rPr lang="en-US" sz="1800" dirty="0" err="1"/>
              <a:t>suprasegementals</a:t>
            </a:r>
            <a:r>
              <a:rPr lang="en-US" sz="1800" dirty="0"/>
              <a:t> and spreading. </a:t>
            </a:r>
            <a:r>
              <a:rPr lang="en-US" sz="1800" dirty="0" err="1"/>
              <a:t>Linguistica</a:t>
            </a:r>
            <a:r>
              <a:rPr lang="en-US" sz="1800" dirty="0"/>
              <a:t> </a:t>
            </a:r>
            <a:r>
              <a:rPr lang="en-US" sz="1800" dirty="0" smtClean="0"/>
              <a:t>11. 19</a:t>
            </a:r>
            <a:r>
              <a:rPr lang="en-US" sz="1800" dirty="0"/>
              <a:t>–</a:t>
            </a:r>
            <a:r>
              <a:rPr lang="en-US" sz="1800" dirty="0" smtClean="0"/>
              <a:t>58</a:t>
            </a:r>
            <a:r>
              <a:rPr lang="en-US" sz="1800" dirty="0"/>
              <a:t>. </a:t>
            </a:r>
            <a:endParaRPr lang="en-US" sz="1800" dirty="0" smtClean="0"/>
          </a:p>
          <a:p>
            <a:r>
              <a:rPr lang="en-US" sz="1800" dirty="0" smtClean="0"/>
              <a:t>Pfau</a:t>
            </a:r>
            <a:r>
              <a:rPr lang="en-US" sz="1800" dirty="0"/>
              <a:t>, Roland &amp; Josep Quer. 2002. V-to-</a:t>
            </a:r>
            <a:r>
              <a:rPr lang="en-US" sz="1800" dirty="0" err="1"/>
              <a:t>Neg</a:t>
            </a:r>
            <a:r>
              <a:rPr lang="en-US" sz="1800" dirty="0"/>
              <a:t> raising and negative concord in three sign </a:t>
            </a:r>
            <a:r>
              <a:rPr lang="en-US" sz="1800" dirty="0" smtClean="0"/>
              <a:t>languages. </a:t>
            </a:r>
            <a:r>
              <a:rPr lang="it-IT" sz="1800" dirty="0" smtClean="0"/>
              <a:t>Rivista </a:t>
            </a:r>
            <a:r>
              <a:rPr lang="it-IT" sz="1800" dirty="0"/>
              <a:t>di Grammatica Generativa 27. 73–86.</a:t>
            </a:r>
          </a:p>
          <a:p>
            <a:r>
              <a:rPr lang="en-US" sz="1800" dirty="0"/>
              <a:t>Pfau, Roland &amp; Josep Quer. 2007. On the syntax of negation and modals in Catalan </a:t>
            </a:r>
            <a:r>
              <a:rPr lang="en-US" sz="1800" dirty="0" smtClean="0"/>
              <a:t>Sign Language </a:t>
            </a:r>
            <a:r>
              <a:rPr lang="en-US" sz="1800" dirty="0"/>
              <a:t>and German Sign Language. In </a:t>
            </a:r>
            <a:r>
              <a:rPr lang="en-US" sz="1800" dirty="0" smtClean="0"/>
              <a:t>Pamela Perniss, Roland </a:t>
            </a:r>
            <a:r>
              <a:rPr lang="en-US" sz="1800" dirty="0"/>
              <a:t>Pfau &amp; </a:t>
            </a:r>
            <a:r>
              <a:rPr lang="en-US" sz="1800" dirty="0" smtClean="0"/>
              <a:t>Markus </a:t>
            </a:r>
            <a:r>
              <a:rPr lang="en-US" sz="1800" dirty="0"/>
              <a:t>Steinbach (eds.), Visible variation: Cross-linguistic studies on sign language </a:t>
            </a:r>
            <a:r>
              <a:rPr lang="en-US" sz="1800" dirty="0" smtClean="0"/>
              <a:t>structure. Berlin</a:t>
            </a:r>
            <a:r>
              <a:rPr lang="en-US" sz="1800" dirty="0"/>
              <a:t>: Mouton de </a:t>
            </a:r>
            <a:r>
              <a:rPr lang="en-US" sz="1800" dirty="0" err="1" smtClean="0"/>
              <a:t>Gruyter</a:t>
            </a:r>
            <a:r>
              <a:rPr lang="en-US" sz="1800" dirty="0" smtClean="0"/>
              <a:t>, 129</a:t>
            </a:r>
            <a:r>
              <a:rPr lang="it-IT" sz="1800" dirty="0"/>
              <a:t>–</a:t>
            </a:r>
            <a:r>
              <a:rPr lang="en-US" sz="1800" dirty="0" smtClean="0"/>
              <a:t>161</a:t>
            </a:r>
            <a:r>
              <a:rPr lang="en-US" sz="1800" dirty="0"/>
              <a:t>. </a:t>
            </a:r>
          </a:p>
          <a:p>
            <a:r>
              <a:rPr lang="en-US" sz="1800" dirty="0"/>
              <a:t>Pfau, Roland &amp; Josep Quer. 2010. Nonmanuals: Their grammatical and prosodic roles. In </a:t>
            </a:r>
            <a:r>
              <a:rPr lang="en-US" sz="1800" dirty="0" smtClean="0"/>
              <a:t>Diane </a:t>
            </a:r>
            <a:r>
              <a:rPr lang="en-US" sz="1800" dirty="0" err="1" smtClean="0"/>
              <a:t>Brentari</a:t>
            </a:r>
            <a:r>
              <a:rPr lang="en-US" sz="1800" dirty="0" smtClean="0"/>
              <a:t> </a:t>
            </a:r>
            <a:r>
              <a:rPr lang="en-US" sz="1800" dirty="0"/>
              <a:t>(ed.), Sign </a:t>
            </a:r>
            <a:r>
              <a:rPr lang="en-US" sz="1800" dirty="0" smtClean="0"/>
              <a:t>languages. Cambridge</a:t>
            </a:r>
            <a:r>
              <a:rPr lang="en-US" sz="1800" dirty="0"/>
              <a:t>: Cambridge University </a:t>
            </a:r>
            <a:r>
              <a:rPr lang="en-US" sz="1800" dirty="0" smtClean="0"/>
              <a:t>Press, </a:t>
            </a:r>
            <a:r>
              <a:rPr lang="en-US" sz="1800" dirty="0"/>
              <a:t>381–402. </a:t>
            </a:r>
            <a:endParaRPr lang="en-US" sz="1800" dirty="0" smtClean="0"/>
          </a:p>
          <a:p>
            <a:r>
              <a:rPr lang="en-US" sz="1800" dirty="0"/>
              <a:t>Quer, Josep. 2012. Negation. </a:t>
            </a:r>
            <a:r>
              <a:rPr lang="de-DE" sz="1800" dirty="0"/>
              <a:t>In </a:t>
            </a:r>
            <a:r>
              <a:rPr lang="de-DE" sz="1800" dirty="0" smtClean="0"/>
              <a:t>Roland Pfau</a:t>
            </a:r>
            <a:r>
              <a:rPr lang="de-DE" sz="1800" dirty="0"/>
              <a:t>, </a:t>
            </a:r>
            <a:r>
              <a:rPr lang="de-DE" sz="1800" dirty="0" smtClean="0"/>
              <a:t>Markus </a:t>
            </a:r>
            <a:r>
              <a:rPr lang="de-DE" sz="1800" dirty="0"/>
              <a:t>Steinbach &amp; </a:t>
            </a:r>
            <a:r>
              <a:rPr lang="de-DE" sz="1800" dirty="0" smtClean="0"/>
              <a:t>Bencie </a:t>
            </a:r>
            <a:r>
              <a:rPr lang="de-DE" sz="1800" dirty="0"/>
              <a:t>Woll (</a:t>
            </a:r>
            <a:r>
              <a:rPr lang="de-DE" sz="1800" dirty="0" err="1"/>
              <a:t>eds</a:t>
            </a:r>
            <a:r>
              <a:rPr lang="de-DE" sz="1800" dirty="0"/>
              <a:t>.), </a:t>
            </a:r>
            <a:r>
              <a:rPr lang="de-DE" sz="1800" dirty="0" err="1"/>
              <a:t>Sign</a:t>
            </a:r>
            <a:r>
              <a:rPr lang="de-DE" sz="1800" dirty="0"/>
              <a:t> </a:t>
            </a:r>
            <a:r>
              <a:rPr lang="de-DE" sz="1800" dirty="0" err="1" smtClean="0"/>
              <a:t>language</a:t>
            </a:r>
            <a:r>
              <a:rPr lang="de-DE" sz="1800" dirty="0"/>
              <a:t>:</a:t>
            </a:r>
            <a:r>
              <a:rPr lang="de-DE" sz="1800" dirty="0" smtClean="0"/>
              <a:t> </a:t>
            </a:r>
            <a:r>
              <a:rPr lang="en-US" sz="1800" dirty="0"/>
              <a:t>An international </a:t>
            </a:r>
            <a:r>
              <a:rPr lang="en-US" sz="1800" dirty="0" smtClean="0"/>
              <a:t>handbook. </a:t>
            </a:r>
            <a:r>
              <a:rPr lang="pt-BR" sz="1800" dirty="0"/>
              <a:t>Berlin: De Gruyter </a:t>
            </a:r>
            <a:r>
              <a:rPr lang="pt-BR" sz="1800" dirty="0" smtClean="0"/>
              <a:t>Mouton. 316</a:t>
            </a:r>
            <a:r>
              <a:rPr lang="en-US" sz="1800" dirty="0"/>
              <a:t>–</a:t>
            </a:r>
            <a:r>
              <a:rPr lang="pt-BR" sz="1800" dirty="0" smtClean="0"/>
              <a:t>339</a:t>
            </a:r>
            <a:r>
              <a:rPr lang="pt-BR" sz="1800" dirty="0"/>
              <a:t>.</a:t>
            </a:r>
            <a:r>
              <a:rPr lang="en-US" sz="1800" dirty="0" smtClean="0"/>
              <a:t> </a:t>
            </a:r>
          </a:p>
          <a:p>
            <a:endParaRPr lang="nl-NL" sz="1800" dirty="0" smtClean="0"/>
          </a:p>
          <a:p>
            <a:endParaRPr lang="nl-NL" sz="1800" dirty="0" smtClean="0"/>
          </a:p>
          <a:p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nl-NL" altLang="en-US" sz="1800" i="1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260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5DE812-FDA8-4F6D-A02C-D6ACC92FAC4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88640"/>
            <a:ext cx="8566596" cy="6335985"/>
          </a:xfrm>
        </p:spPr>
        <p:txBody>
          <a:bodyPr/>
          <a:lstStyle/>
          <a:p>
            <a:r>
              <a:rPr lang="en-US" sz="1800" dirty="0" smtClean="0"/>
              <a:t>Vogt-</a:t>
            </a:r>
            <a:r>
              <a:rPr lang="en-US" sz="1800" dirty="0" err="1" smtClean="0"/>
              <a:t>Svendsen</a:t>
            </a:r>
            <a:r>
              <a:rPr lang="en-US" sz="1800" dirty="0"/>
              <a:t>, </a:t>
            </a:r>
            <a:r>
              <a:rPr lang="en-US" sz="1800" dirty="0" err="1"/>
              <a:t>Marit</a:t>
            </a:r>
            <a:r>
              <a:rPr lang="en-US" sz="1800" dirty="0"/>
              <a:t>. 2000. </a:t>
            </a:r>
            <a:r>
              <a:rPr lang="en-GB" sz="1800" dirty="0"/>
              <a:t>Negation in Norwegian Sign Language and in contrast to some features in German Sign Language. </a:t>
            </a:r>
            <a:r>
              <a:rPr lang="en-GB" sz="1800" dirty="0" smtClean="0"/>
              <a:t>Presentation at 7</a:t>
            </a:r>
            <a:r>
              <a:rPr lang="en-GB" sz="1800" baseline="30000" dirty="0" smtClean="0"/>
              <a:t>th</a:t>
            </a:r>
            <a:r>
              <a:rPr lang="en-GB" sz="1800" dirty="0" smtClean="0"/>
              <a:t> </a:t>
            </a:r>
            <a:r>
              <a:rPr lang="en-GB" sz="1800" dirty="0"/>
              <a:t>International Conference on Theoretical Issues in Sign Language Research (TISLR 7), Amsterdam, </a:t>
            </a:r>
            <a:r>
              <a:rPr lang="en-GB" sz="1800" dirty="0" smtClean="0"/>
              <a:t>July </a:t>
            </a:r>
            <a:r>
              <a:rPr lang="en-GB" sz="1800" dirty="0"/>
              <a:t>2000</a:t>
            </a:r>
            <a:r>
              <a:rPr lang="en-GB" sz="1800" dirty="0" smtClean="0"/>
              <a:t>.</a:t>
            </a:r>
          </a:p>
          <a:p>
            <a:r>
              <a:rPr lang="en-US" sz="1800" dirty="0"/>
              <a:t>de </a:t>
            </a:r>
            <a:r>
              <a:rPr lang="en-US" sz="1800" dirty="0" err="1"/>
              <a:t>Vos</a:t>
            </a:r>
            <a:r>
              <a:rPr lang="en-US" sz="1800" dirty="0"/>
              <a:t>, Connie &amp; Roland Pfau. 2015. Sign language typology: The contribution of rural sign languages. Annual Review of Linguistics 1. 265–288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nl-NL" sz="1800" dirty="0" err="1"/>
              <a:t>Zeijlstra</a:t>
            </a:r>
            <a:r>
              <a:rPr lang="nl-NL" sz="1800" dirty="0"/>
              <a:t>, </a:t>
            </a:r>
            <a:r>
              <a:rPr lang="nl-NL" sz="1800" dirty="0" err="1"/>
              <a:t>Hedde</a:t>
            </a:r>
            <a:r>
              <a:rPr lang="nl-NL" sz="1800" dirty="0"/>
              <a:t>. 2017. </a:t>
            </a:r>
            <a:r>
              <a:rPr lang="en-US" sz="1800" dirty="0"/>
              <a:t>Does NEG-Raising involve NEG-Raising? Topoi: An International Review of Philosophy 37(3</a:t>
            </a:r>
            <a:r>
              <a:rPr lang="en-US" sz="1800" dirty="0" smtClean="0"/>
              <a:t>). 417</a:t>
            </a:r>
            <a:r>
              <a:rPr lang="en-US" sz="1800" dirty="0"/>
              <a:t>–</a:t>
            </a:r>
            <a:r>
              <a:rPr lang="en-US" sz="1800" dirty="0" smtClean="0"/>
              <a:t>433.</a:t>
            </a:r>
          </a:p>
          <a:p>
            <a:r>
              <a:rPr lang="en-US" sz="1800" dirty="0" err="1" smtClean="0"/>
              <a:t>Zeshan</a:t>
            </a:r>
            <a:r>
              <a:rPr lang="en-US" sz="1800" dirty="0"/>
              <a:t>, Ulrike. 2004. Hand, head, and face: Negative constructions in sign </a:t>
            </a:r>
            <a:r>
              <a:rPr lang="en-US" sz="1800" dirty="0" smtClean="0"/>
              <a:t>languages. Linguistic </a:t>
            </a:r>
            <a:r>
              <a:rPr lang="en-US" sz="1800" dirty="0"/>
              <a:t>Typology 8. 1–58.</a:t>
            </a:r>
          </a:p>
          <a:p>
            <a:r>
              <a:rPr lang="en-US" sz="1800" dirty="0" err="1"/>
              <a:t>Zeshan</a:t>
            </a:r>
            <a:r>
              <a:rPr lang="en-US" sz="1800" dirty="0"/>
              <a:t>, Ulrike. 2006a. Negative and interrogative constructions in sign languages: A </a:t>
            </a:r>
            <a:r>
              <a:rPr lang="en-US" sz="1800" dirty="0" smtClean="0"/>
              <a:t>case study </a:t>
            </a:r>
            <a:r>
              <a:rPr lang="en-US" sz="1800" dirty="0"/>
              <a:t>in sign language typology. In </a:t>
            </a:r>
            <a:r>
              <a:rPr lang="en-US" sz="1800" dirty="0" smtClean="0"/>
              <a:t>Ulrike </a:t>
            </a:r>
            <a:r>
              <a:rPr lang="en-US" sz="1800" dirty="0" err="1" smtClean="0"/>
              <a:t>Zeshan</a:t>
            </a:r>
            <a:r>
              <a:rPr lang="en-US" sz="1800" dirty="0" smtClean="0"/>
              <a:t> </a:t>
            </a:r>
            <a:r>
              <a:rPr lang="en-US" sz="1800" dirty="0"/>
              <a:t>(ed</a:t>
            </a:r>
            <a:r>
              <a:rPr lang="en-US" sz="1800" dirty="0" smtClean="0"/>
              <a:t>.), </a:t>
            </a:r>
            <a:r>
              <a:rPr lang="en-US" sz="1800" dirty="0"/>
              <a:t>Interrogative and negative constructions in sign languages. Nijmegen: </a:t>
            </a:r>
            <a:r>
              <a:rPr lang="en-US" sz="1800" dirty="0" err="1"/>
              <a:t>Ishara</a:t>
            </a:r>
            <a:r>
              <a:rPr lang="en-US" sz="1800" dirty="0"/>
              <a:t> Press. 28–68.</a:t>
            </a:r>
          </a:p>
          <a:p>
            <a:r>
              <a:rPr lang="en-US" sz="1800" dirty="0" err="1"/>
              <a:t>Zeshan</a:t>
            </a:r>
            <a:r>
              <a:rPr lang="en-US" sz="1800" dirty="0"/>
              <a:t>, Ulrike. 2006b. Negative and interrogative structures in Turkish Sign Language (TİD). </a:t>
            </a:r>
            <a:r>
              <a:rPr lang="en-US" sz="1800" dirty="0" smtClean="0"/>
              <a:t>In Ulrike </a:t>
            </a:r>
            <a:r>
              <a:rPr lang="en-US" sz="1800" dirty="0" err="1" smtClean="0"/>
              <a:t>Zeshan</a:t>
            </a:r>
            <a:r>
              <a:rPr lang="en-US" sz="1800" dirty="0" smtClean="0"/>
              <a:t> </a:t>
            </a:r>
            <a:r>
              <a:rPr lang="en-US" sz="1800" dirty="0"/>
              <a:t>(ed</a:t>
            </a:r>
            <a:r>
              <a:rPr lang="en-US" sz="1800" dirty="0" smtClean="0"/>
              <a:t>.), Interrogative </a:t>
            </a:r>
            <a:r>
              <a:rPr lang="en-US" sz="1800" dirty="0"/>
              <a:t>and negative constructions in sign languages. Nijmegen: </a:t>
            </a:r>
            <a:r>
              <a:rPr lang="en-US" sz="1800" dirty="0" err="1"/>
              <a:t>Ishara</a:t>
            </a:r>
            <a:r>
              <a:rPr lang="en-US" sz="1800" dirty="0"/>
              <a:t> </a:t>
            </a:r>
            <a:r>
              <a:rPr lang="en-US" sz="1800" dirty="0" smtClean="0"/>
              <a:t>Press. 128–164</a:t>
            </a:r>
            <a:r>
              <a:rPr lang="en-US" sz="1800" dirty="0"/>
              <a:t>.</a:t>
            </a:r>
            <a:endParaRPr lang="nl-NL" sz="1800" dirty="0" smtClean="0"/>
          </a:p>
          <a:p>
            <a:endParaRPr lang="nl-NL" sz="1800" dirty="0" smtClean="0"/>
          </a:p>
          <a:p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nl-NL" altLang="en-US" sz="1800" i="1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851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F42E2C-523F-4B16-AF0E-CE1317832CA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914400"/>
          </a:xfrm>
        </p:spPr>
        <p:txBody>
          <a:bodyPr/>
          <a:lstStyle/>
          <a:p>
            <a:pPr eaLnBrk="1" hangingPunct="1"/>
            <a:r>
              <a:rPr lang="nl-NL" altLang="en-US" smtClean="0"/>
              <a:t>American SL vs. Turkish SL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="" xmlns:a16="http://schemas.microsoft.com/office/drawing/2014/main" id="{A2548EFD-20ED-4286-A79E-7070B56C2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05787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nl-NL" altLang="en-US" dirty="0"/>
              <a:t>American SL: basic word order SVO; negator </a:t>
            </a:r>
            <a:r>
              <a:rPr lang="nl-NL" altLang="en-US" cap="small" dirty="0"/>
              <a:t>not</a:t>
            </a:r>
            <a:r>
              <a:rPr lang="nl-NL" altLang="en-US" dirty="0"/>
              <a:t> precedes VP (1); headshake is obligatory and may spread; use of </a:t>
            </a:r>
            <a:r>
              <a:rPr lang="nl-NL" altLang="en-US" cap="small" dirty="0"/>
              <a:t>not</a:t>
            </a:r>
            <a:r>
              <a:rPr lang="nl-NL" altLang="en-US" dirty="0"/>
              <a:t> is optional (2).</a:t>
            </a:r>
          </a:p>
          <a:p>
            <a:pPr eaLnBrk="1" hangingPunct="1">
              <a:lnSpc>
                <a:spcPct val="90000"/>
              </a:lnSpc>
              <a:defRPr/>
            </a:pPr>
            <a:endParaRPr lang="nl-NL" altLang="en-US" sz="2800" i="1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nl-NL" altLang="en-US" sz="2800" i="1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nl-NL" altLang="en-US" sz="2800" i="1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nl-NL" altLang="en-US" sz="2800" i="1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nl-NL" altLang="en-US" sz="2800" i="1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nl-NL" altLang="en-US" sz="2800" i="1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nl-NL" altLang="en-US" dirty="0">
                <a:sym typeface="Symbol" panose="05050102010706020507" pitchFamily="18" charset="2"/>
              </a:rPr>
              <a:t>ASL is a </a:t>
            </a:r>
            <a:r>
              <a:rPr lang="nl-NL" altLang="en-US" b="1" dirty="0">
                <a:sym typeface="Symbol" panose="05050102010706020507" pitchFamily="18" charset="2"/>
              </a:rPr>
              <a:t>non-manual dominant</a:t>
            </a:r>
            <a:r>
              <a:rPr lang="nl-NL" altLang="en-US" dirty="0">
                <a:sym typeface="Symbol" panose="05050102010706020507" pitchFamily="18" charset="2"/>
              </a:rPr>
              <a:t> SL.</a:t>
            </a:r>
          </a:p>
        </p:txBody>
      </p:sp>
      <p:pic>
        <p:nvPicPr>
          <p:cNvPr id="20485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3040063"/>
            <a:ext cx="44926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TextBox 1"/>
          <p:cNvSpPr txBox="1">
            <a:spLocks noChangeArrowheads="1"/>
          </p:cNvSpPr>
          <p:nvPr/>
        </p:nvSpPr>
        <p:spPr bwMode="auto">
          <a:xfrm>
            <a:off x="5795963" y="5257800"/>
            <a:ext cx="223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000">
                <a:ea typeface="ＭＳ Ｐゴシック" panose="020B0600070205080204" pitchFamily="34" charset="-128"/>
              </a:rPr>
              <a:t>(Neidle et al. 2000)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52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A1C35A-8937-4A94-B37D-E387CDE8D1C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914400"/>
          </a:xfrm>
        </p:spPr>
        <p:txBody>
          <a:bodyPr/>
          <a:lstStyle/>
          <a:p>
            <a:pPr eaLnBrk="1" hangingPunct="1"/>
            <a:r>
              <a:rPr lang="nl-NL" altLang="en-US" smtClean="0"/>
              <a:t>American SL vs. Turkish SL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05787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en-US" dirty="0" smtClean="0"/>
              <a:t>Turkish SL: basic word order SOV; manual negator clause-final; use of manual negator is obligatory; NMM (headshake (1) or backward head tilt (2)) only accompanies manual Neg.</a:t>
            </a:r>
          </a:p>
          <a:p>
            <a:pPr eaLnBrk="1" hangingPunct="1">
              <a:lnSpc>
                <a:spcPct val="90000"/>
              </a:lnSpc>
            </a:pPr>
            <a:endParaRPr lang="nl-NL" altLang="en-US" sz="2800" i="1" dirty="0" smtClean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nl-NL" altLang="en-US" sz="2800" i="1" dirty="0" smtClean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nl-NL" altLang="en-US" sz="2800" i="1" dirty="0" smtClean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nl-NL" altLang="en-US" sz="2800" i="1" dirty="0" smtClean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nl-NL" altLang="en-US" sz="2800" i="1" dirty="0" smtClean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nl-NL" altLang="en-US" sz="2800" i="1" dirty="0" smtClean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en-US" dirty="0" smtClean="0">
                <a:sym typeface="Symbol" panose="05050102010706020507" pitchFamily="18" charset="2"/>
              </a:rPr>
              <a:t>Turkish SL is a </a:t>
            </a:r>
            <a:r>
              <a:rPr lang="nl-NL" altLang="en-US" b="1" dirty="0" smtClean="0">
                <a:sym typeface="Symbol" panose="05050102010706020507" pitchFamily="18" charset="2"/>
              </a:rPr>
              <a:t>manual dominant</a:t>
            </a:r>
            <a:r>
              <a:rPr lang="nl-NL" altLang="en-US" dirty="0" smtClean="0">
                <a:sym typeface="Symbol" panose="05050102010706020507" pitchFamily="18" charset="2"/>
              </a:rPr>
              <a:t> SL.</a:t>
            </a: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6661150" y="5097463"/>
            <a:ext cx="2012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000">
                <a:ea typeface="ＭＳ Ｐゴシック" panose="020B0600070205080204" pitchFamily="34" charset="-128"/>
              </a:rPr>
              <a:t>(Zeshan 2006b; Gökgöz 2011)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  <p:pic>
        <p:nvPicPr>
          <p:cNvPr id="22534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27400"/>
            <a:ext cx="53943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071563"/>
          </a:xfrm>
        </p:spPr>
        <p:txBody>
          <a:bodyPr/>
          <a:lstStyle/>
          <a:p>
            <a:r>
              <a:rPr lang="en-US" altLang="en-US" smtClean="0"/>
              <a:t>Cross-linguistic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484313"/>
            <a:ext cx="8350572" cy="47593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Non-manual dominant </a:t>
            </a:r>
            <a:r>
              <a:rPr lang="en-US" sz="2800" b="1" dirty="0"/>
              <a:t>S-VP-Neg</a:t>
            </a:r>
            <a:r>
              <a:rPr lang="en-US" sz="2800" dirty="0"/>
              <a:t> (e.g. Catalan </a:t>
            </a:r>
            <a:r>
              <a:rPr lang="en-US" sz="2800" dirty="0" smtClean="0"/>
              <a:t>SL)</a:t>
            </a:r>
          </a:p>
          <a:p>
            <a:pPr>
              <a:defRPr/>
            </a:pPr>
            <a:endParaRPr lang="en-US" sz="2400" cap="small" dirty="0" smtClean="0"/>
          </a:p>
          <a:p>
            <a:pPr>
              <a:defRPr/>
            </a:pPr>
            <a:r>
              <a:rPr lang="en-US" sz="2800" dirty="0" smtClean="0"/>
              <a:t>Manual dominant </a:t>
            </a:r>
            <a:r>
              <a:rPr lang="en-US" sz="2800" b="1" dirty="0" smtClean="0"/>
              <a:t>S-VP-</a:t>
            </a:r>
            <a:r>
              <a:rPr lang="en-US" sz="2800" b="1" dirty="0" err="1" smtClean="0"/>
              <a:t>Neg</a:t>
            </a:r>
            <a:r>
              <a:rPr lang="en-US" sz="2800" dirty="0" smtClean="0"/>
              <a:t> (e.g. Italian SL)</a:t>
            </a:r>
          </a:p>
          <a:p>
            <a:pPr marL="0" indent="0">
              <a:buFontTx/>
              <a:buNone/>
              <a:defRPr/>
            </a:pPr>
            <a:endParaRPr lang="en-US" sz="3600" dirty="0"/>
          </a:p>
          <a:p>
            <a:pPr>
              <a:defRPr/>
            </a:pPr>
            <a:r>
              <a:rPr lang="en-US" sz="2800" dirty="0"/>
              <a:t>Non-manual dominant </a:t>
            </a:r>
            <a:r>
              <a:rPr lang="en-US" sz="2800" b="1" dirty="0"/>
              <a:t>S-Neg-VP</a:t>
            </a:r>
            <a:r>
              <a:rPr lang="en-US" sz="2800" dirty="0"/>
              <a:t> (e.g. </a:t>
            </a:r>
            <a:r>
              <a:rPr lang="en-US" sz="2800" dirty="0" smtClean="0"/>
              <a:t>American SL</a:t>
            </a:r>
            <a:r>
              <a:rPr lang="en-US" sz="2800" dirty="0"/>
              <a:t>)</a:t>
            </a:r>
          </a:p>
          <a:p>
            <a:pPr marL="0" indent="0">
              <a:buFontTx/>
              <a:buNone/>
              <a:defRPr/>
            </a:pPr>
            <a:endParaRPr lang="en-US" sz="3600" dirty="0"/>
          </a:p>
          <a:p>
            <a:pPr>
              <a:defRPr/>
            </a:pPr>
            <a:r>
              <a:rPr lang="en-US" sz="2800" dirty="0"/>
              <a:t>Manual dominant </a:t>
            </a:r>
            <a:r>
              <a:rPr lang="en-US" sz="2800" b="1" dirty="0"/>
              <a:t>S-Neg-VP</a:t>
            </a:r>
            <a:r>
              <a:rPr lang="en-US" sz="2800" dirty="0"/>
              <a:t> (Yolngu SL?)</a:t>
            </a:r>
          </a:p>
          <a:p>
            <a:pPr marL="0" indent="0">
              <a:buFontTx/>
              <a:buNone/>
              <a:defRPr/>
            </a:pPr>
            <a:endParaRPr lang="en-US" sz="2800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AE9DD15-E7D3-4587-BF37-B8552E9F0B6F}" type="slidenum">
              <a:rPr lang="en-US" altLang="en-US" sz="1400"/>
              <a:pPr/>
              <a:t>35</a:t>
            </a:fld>
            <a:endParaRPr lang="en-US" altLang="en-US" sz="1400"/>
          </a:p>
        </p:txBody>
      </p:sp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" y="2996952"/>
            <a:ext cx="59404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5" y="4149080"/>
            <a:ext cx="59404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Box 7"/>
          <p:cNvSpPr txBox="1">
            <a:spLocks noChangeArrowheads="1"/>
          </p:cNvSpPr>
          <p:nvPr/>
        </p:nvSpPr>
        <p:spPr bwMode="auto">
          <a:xfrm>
            <a:off x="365125" y="6273800"/>
            <a:ext cx="6923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/>
              <a:t>(Pfau &amp; Quer 2002; Geraci 2005; Neidle et al. 2000; Bauer 2014)</a:t>
            </a:r>
          </a:p>
        </p:txBody>
      </p:sp>
      <p:pic>
        <p:nvPicPr>
          <p:cNvPr id="2868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79" y="5301208"/>
            <a:ext cx="59404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1394" y="1988633"/>
            <a:ext cx="5910546" cy="504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628775"/>
            <a:ext cx="8482013" cy="45481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>
                <a:latin typeface="+mj-lt"/>
              </a:rPr>
              <a:t>Fongbe</a:t>
            </a:r>
            <a:r>
              <a:rPr lang="en-US" dirty="0">
                <a:latin typeface="+mj-lt"/>
              </a:rPr>
              <a:t> exhibits the preverbal negator </a:t>
            </a:r>
            <a:r>
              <a:rPr lang="en-US" i="1" dirty="0" err="1">
                <a:latin typeface="+mj-lt"/>
              </a:rPr>
              <a:t>má</a:t>
            </a:r>
            <a:r>
              <a:rPr lang="en-US" dirty="0">
                <a:latin typeface="+mj-lt"/>
              </a:rPr>
              <a:t> which precedes tense (a), as well as the clause-final marker </a:t>
            </a:r>
            <a:r>
              <a:rPr lang="vi-VN" i="1" dirty="0">
                <a:latin typeface="+mj-lt"/>
              </a:rPr>
              <a:t>ă</a:t>
            </a:r>
            <a:r>
              <a:rPr lang="en-US" dirty="0">
                <a:latin typeface="+mj-lt"/>
              </a:rPr>
              <a:t> (b) 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b="1" dirty="0">
                <a:latin typeface="+mj-lt"/>
                <a:sym typeface="Wingdings" panose="05000000000000000000" pitchFamily="2" charset="2"/>
              </a:rPr>
              <a:t>no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difference in interpretation</a:t>
            </a:r>
            <a:r>
              <a:rPr lang="en-US" dirty="0"/>
              <a:t>.</a:t>
            </a:r>
            <a:endParaRPr lang="en-US" sz="2800" dirty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16CFFE3-DBD4-46E1-9453-E8178B811096}" type="slidenum">
              <a:rPr lang="en-US" altLang="en-US" sz="1400"/>
              <a:pPr/>
              <a:t>36</a:t>
            </a:fld>
            <a:endParaRPr lang="en-US" altLang="en-US" sz="1400"/>
          </a:p>
        </p:txBody>
      </p:sp>
      <p:pic>
        <p:nvPicPr>
          <p:cNvPr id="3482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14700"/>
            <a:ext cx="5927725" cy="302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609850" y="3414713"/>
            <a:ext cx="576263" cy="431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38825" y="4967288"/>
            <a:ext cx="461963" cy="3778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823" name="Title 1"/>
          <p:cNvSpPr>
            <a:spLocks noGrp="1" noChangeArrowheads="1"/>
          </p:cNvSpPr>
          <p:nvPr>
            <p:ph type="title"/>
          </p:nvPr>
        </p:nvSpPr>
        <p:spPr>
          <a:xfrm>
            <a:off x="257175" y="231775"/>
            <a:ext cx="8636000" cy="1019175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Cross-linguistic Comparison: </a:t>
            </a:r>
            <a:r>
              <a:rPr lang="en-US" altLang="en-US" dirty="0" err="1" smtClean="0">
                <a:solidFill>
                  <a:schemeClr val="tx1"/>
                </a:solidFill>
              </a:rPr>
              <a:t>Fongbe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34824" name="TextBox 10"/>
          <p:cNvSpPr txBox="1">
            <a:spLocks noChangeArrowheads="1"/>
          </p:cNvSpPr>
          <p:nvPr/>
        </p:nvSpPr>
        <p:spPr bwMode="auto">
          <a:xfrm>
            <a:off x="6861175" y="5837238"/>
            <a:ext cx="2138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(Aboh 2010: 248)</a:t>
            </a:r>
          </a:p>
        </p:txBody>
      </p:sp>
    </p:spTree>
    <p:extLst>
      <p:ext uri="{BB962C8B-B14F-4D97-AF65-F5344CB8AC3E}">
        <p14:creationId xmlns:p14="http://schemas.microsoft.com/office/powerpoint/2010/main" val="34670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F17BB2-3E86-4A3B-A3AA-B7C09A28E08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914400"/>
          </a:xfrm>
        </p:spPr>
        <p:txBody>
          <a:bodyPr/>
          <a:lstStyle/>
          <a:p>
            <a:pPr eaLnBrk="1" hangingPunct="1"/>
            <a:r>
              <a:rPr lang="nl-NL" altLang="en-US" smtClean="0"/>
              <a:t>Suppletion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="" xmlns:a16="http://schemas.microsoft.com/office/drawing/2014/main" id="{A2548EFD-20ED-4286-A79E-7070B56C2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3451225" cy="1679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nl-NL" altLang="en-US" dirty="0"/>
              <a:t>German SL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nl-NL" altLang="en-US" sz="2400" dirty="0"/>
              <a:t>     (Pfau &amp; Quer 2007)</a:t>
            </a:r>
            <a:endParaRPr lang="nl-NL" altLang="en-US" sz="2800" i="1" dirty="0">
              <a:sym typeface="Symbol" panose="05050102010706020507" pitchFamily="18" charset="2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FA8C8A2C-F243-490B-B701-D180BDD44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57563"/>
            <a:ext cx="4319587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nl-NL" altLang="en-US" kern="0" dirty="0"/>
              <a:t>Georgian SL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nl-NL" altLang="en-US" sz="2400" kern="0" dirty="0">
                <a:sym typeface="Symbol" panose="05050102010706020507" pitchFamily="18" charset="2"/>
              </a:rPr>
              <a:t>     (Makharoblidze &amp; Pfau 2018)</a:t>
            </a:r>
          </a:p>
        </p:txBody>
      </p:sp>
      <p:pic>
        <p:nvPicPr>
          <p:cNvPr id="4199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482725"/>
            <a:ext cx="3451225" cy="216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437063"/>
            <a:ext cx="61880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9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99155A-0890-4C48-ACB0-4EFB15E0861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914400"/>
          </a:xfrm>
        </p:spPr>
        <p:txBody>
          <a:bodyPr/>
          <a:lstStyle/>
          <a:p>
            <a:pPr eaLnBrk="1" hangingPunct="1"/>
            <a:r>
              <a:rPr lang="nl-NL" altLang="en-US" dirty="0" smtClean="0"/>
              <a:t>Sign Language Negation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7989887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en-US" sz="2800" dirty="0" smtClean="0">
                <a:sym typeface="Symbol" panose="05050102010706020507" pitchFamily="18" charset="2"/>
              </a:rPr>
              <a:t>Has been studied for a fair number of SLs </a:t>
            </a:r>
            <a:r>
              <a:rPr lang="nl-NL" altLang="en-US" sz="2000" dirty="0" smtClean="0">
                <a:sym typeface="Symbol" panose="05050102010706020507" pitchFamily="18" charset="2"/>
              </a:rPr>
              <a:t>(</a:t>
            </a:r>
            <a:r>
              <a:rPr lang="nl-NL" altLang="en-US" sz="2000" dirty="0" smtClean="0"/>
              <a:t>Zeshan 2004, 2006a; </a:t>
            </a:r>
            <a:r>
              <a:rPr lang="nl-NL" altLang="en-US" sz="2000" dirty="0" smtClean="0">
                <a:sym typeface="Symbol" panose="05050102010706020507" pitchFamily="18" charset="2"/>
              </a:rPr>
              <a:t>de Vos &amp; Pfau 2015)</a:t>
            </a:r>
            <a:r>
              <a:rPr lang="nl-NL" altLang="en-US" sz="2800" dirty="0" smtClean="0">
                <a:sym typeface="Symbol" panose="05050102010706020507" pitchFamily="18" charset="2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nl-NL" altLang="en-US" sz="2800" dirty="0" smtClean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en-US" sz="2800" dirty="0" smtClean="0">
                <a:sym typeface="Symbol" panose="05050102010706020507" pitchFamily="18" charset="2"/>
              </a:rPr>
              <a:t>Identification of patterns that are common across SLs, as well as interesting cross-linguistic variation </a:t>
            </a:r>
            <a:r>
              <a:rPr lang="nl-NL" altLang="en-US" sz="2000" dirty="0" smtClean="0">
                <a:sym typeface="Symbol" panose="05050102010706020507" pitchFamily="18" charset="2"/>
              </a:rPr>
              <a:t>(Zeshan 2004; Pfau 2015)</a:t>
            </a:r>
            <a:r>
              <a:rPr lang="nl-NL" altLang="en-US" sz="2800" dirty="0" smtClean="0">
                <a:sym typeface="Symbol" panose="05050102010706020507" pitchFamily="18" charset="2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nl-NL" altLang="en-US" sz="2800" dirty="0" smtClean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en-US" sz="2800" dirty="0" smtClean="0">
                <a:sym typeface="Symbol" panose="05050102010706020507" pitchFamily="18" charset="2"/>
              </a:rPr>
              <a:t>Descriptive/typological studies as well as formal approaches.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>
          <a:xfrm>
            <a:off x="685800" y="333375"/>
            <a:ext cx="7772400" cy="863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nl-NL" altLang="en-US" kern="0" dirty="0">
                <a:solidFill>
                  <a:schemeClr val="tx1"/>
                </a:solidFill>
                <a:ea typeface="ＭＳ Ｐゴシック" pitchFamily="34" charset="-128"/>
              </a:rPr>
              <a:t>Manual </a:t>
            </a:r>
            <a:r>
              <a:rPr lang="nl-NL" altLang="en-US" kern="0" dirty="0" smtClean="0">
                <a:solidFill>
                  <a:schemeClr val="tx1"/>
                </a:solidFill>
                <a:ea typeface="ＭＳ Ｐゴシック" pitchFamily="34" charset="-128"/>
              </a:rPr>
              <a:t>Markers of </a:t>
            </a:r>
            <a:r>
              <a:rPr lang="nl-NL" altLang="en-US" kern="0" dirty="0" err="1" smtClean="0">
                <a:solidFill>
                  <a:schemeClr val="tx1"/>
                </a:solidFill>
                <a:ea typeface="ＭＳ Ｐゴシック" pitchFamily="34" charset="-128"/>
              </a:rPr>
              <a:t>Negation</a:t>
            </a:r>
            <a:endParaRPr lang="en-US" altLang="en-US" kern="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95288" y="1341438"/>
            <a:ext cx="842486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nl-NL" altLang="en-US" sz="2800" dirty="0" err="1"/>
              <a:t>All</a:t>
            </a:r>
            <a:r>
              <a:rPr lang="nl-NL" altLang="en-US" sz="2800" dirty="0"/>
              <a:t> </a:t>
            </a:r>
            <a:r>
              <a:rPr lang="nl-NL" altLang="en-US" sz="2800" dirty="0" err="1"/>
              <a:t>SLs</a:t>
            </a:r>
            <a:r>
              <a:rPr lang="nl-NL" altLang="en-US" sz="2800" dirty="0"/>
              <a:t> </a:t>
            </a:r>
            <a:r>
              <a:rPr lang="nl-NL" altLang="en-US" sz="2800" dirty="0" err="1"/>
              <a:t>studied</a:t>
            </a:r>
            <a:r>
              <a:rPr lang="nl-NL" altLang="en-US" sz="2800" dirty="0"/>
              <a:t> </a:t>
            </a:r>
            <a:r>
              <a:rPr lang="nl-NL" altLang="en-US" sz="2800" dirty="0" err="1"/>
              <a:t>to</a:t>
            </a:r>
            <a:r>
              <a:rPr lang="nl-NL" altLang="en-US" sz="2800" dirty="0"/>
              <a:t> date </a:t>
            </a:r>
            <a:r>
              <a:rPr lang="nl-NL" altLang="en-US" sz="2800" dirty="0" err="1"/>
              <a:t>employ</a:t>
            </a:r>
            <a:r>
              <a:rPr lang="nl-NL" altLang="en-US" sz="2800" dirty="0"/>
              <a:t> manual </a:t>
            </a:r>
            <a:r>
              <a:rPr lang="nl-NL" altLang="en-US" sz="2800" dirty="0" err="1"/>
              <a:t>elements</a:t>
            </a:r>
            <a:r>
              <a:rPr lang="nl-NL" altLang="en-US" sz="2800" dirty="0"/>
              <a:t> (</a:t>
            </a:r>
            <a:r>
              <a:rPr lang="nl-NL" altLang="en-US" sz="2800" dirty="0" err="1"/>
              <a:t>particles</a:t>
            </a:r>
            <a:r>
              <a:rPr lang="nl-NL" altLang="en-US" sz="2800" dirty="0"/>
              <a:t>) and </a:t>
            </a:r>
            <a:r>
              <a:rPr lang="nl-NL" altLang="en-US" sz="2800" dirty="0" err="1"/>
              <a:t>non-manual</a:t>
            </a:r>
            <a:r>
              <a:rPr lang="nl-NL" altLang="en-US" sz="2800" dirty="0"/>
              <a:t> markers in </a:t>
            </a:r>
            <a:r>
              <a:rPr lang="nl-NL" altLang="en-US" sz="2800" dirty="0" err="1"/>
              <a:t>the</a:t>
            </a:r>
            <a:r>
              <a:rPr lang="nl-NL" altLang="en-US" sz="2800" dirty="0"/>
              <a:t> </a:t>
            </a:r>
            <a:r>
              <a:rPr lang="nl-NL" altLang="en-US" sz="2800" dirty="0" err="1"/>
              <a:t>expression</a:t>
            </a:r>
            <a:r>
              <a:rPr lang="nl-NL" altLang="en-US" sz="2800" dirty="0"/>
              <a:t> of </a:t>
            </a:r>
            <a:r>
              <a:rPr lang="nl-NL" altLang="en-US" sz="2800" dirty="0" err="1"/>
              <a:t>negation</a:t>
            </a:r>
            <a:r>
              <a:rPr lang="nl-NL" altLang="en-US" sz="2800" dirty="0"/>
              <a:t>.</a:t>
            </a:r>
            <a:endParaRPr lang="de-DE" altLang="en-US" sz="2800" kern="0" dirty="0">
              <a:ea typeface="ＭＳ Ｐゴシック" pitchFamily="34" charset="-128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068638"/>
            <a:ext cx="2176462" cy="277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068638"/>
            <a:ext cx="2582863" cy="277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174" name="TextBox 4"/>
          <p:cNvSpPr txBox="1">
            <a:spLocks noChangeArrowheads="1"/>
          </p:cNvSpPr>
          <p:nvPr/>
        </p:nvSpPr>
        <p:spPr bwMode="auto">
          <a:xfrm>
            <a:off x="3239294" y="5861050"/>
            <a:ext cx="27368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2400" dirty="0" err="1"/>
              <a:t>Jordanian</a:t>
            </a:r>
            <a:r>
              <a:rPr lang="nl-NL" altLang="en-US" sz="2400" dirty="0"/>
              <a:t> SL</a:t>
            </a:r>
            <a:br>
              <a:rPr lang="nl-NL" altLang="en-US" sz="2400" dirty="0"/>
            </a:br>
            <a:r>
              <a:rPr lang="nl-NL" altLang="en-US" sz="2000" dirty="0"/>
              <a:t>(Hendriks 2008</a:t>
            </a:r>
            <a:r>
              <a:rPr lang="nl-NL" altLang="en-US" sz="2000" dirty="0" smtClean="0"/>
              <a:t>: 80</a:t>
            </a:r>
            <a:r>
              <a:rPr lang="nl-NL" altLang="en-US" sz="2000" dirty="0"/>
              <a:t>)</a:t>
            </a:r>
            <a:endParaRPr lang="en-US" altLang="en-US" sz="2400" dirty="0"/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852488" y="5853113"/>
            <a:ext cx="22320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2400" dirty="0" err="1"/>
              <a:t>Turkish</a:t>
            </a:r>
            <a:r>
              <a:rPr lang="nl-NL" altLang="en-US" sz="2400" dirty="0"/>
              <a:t> SL</a:t>
            </a:r>
            <a:br>
              <a:rPr lang="nl-NL" altLang="en-US" sz="2400" dirty="0"/>
            </a:br>
            <a:r>
              <a:rPr lang="nl-NL" altLang="en-US" sz="2000" dirty="0"/>
              <a:t>(Zeshan 2004</a:t>
            </a:r>
            <a:r>
              <a:rPr lang="nl-NL" altLang="en-US" sz="2000" dirty="0" smtClean="0"/>
              <a:t>: 28</a:t>
            </a:r>
            <a:r>
              <a:rPr lang="nl-NL" altLang="en-US" sz="2000" dirty="0"/>
              <a:t>)</a:t>
            </a:r>
            <a:endParaRPr lang="en-US" altLang="en-US" sz="2000" dirty="0"/>
          </a:p>
        </p:txBody>
      </p:sp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6156325" y="5851525"/>
            <a:ext cx="22320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2400" dirty="0"/>
              <a:t>American SL</a:t>
            </a:r>
            <a:br>
              <a:rPr lang="nl-NL" altLang="en-US" sz="2400" dirty="0"/>
            </a:br>
            <a:r>
              <a:rPr lang="nl-NL" altLang="en-US" sz="2000" dirty="0"/>
              <a:t>(Fischer 2006</a:t>
            </a:r>
            <a:r>
              <a:rPr lang="nl-NL" altLang="en-US" sz="2000" dirty="0" smtClean="0"/>
              <a:t>: 187</a:t>
            </a:r>
            <a:r>
              <a:rPr lang="nl-NL" altLang="en-US" sz="2000" dirty="0"/>
              <a:t>)</a:t>
            </a:r>
            <a:endParaRPr lang="en-US" altLang="en-US" sz="2400" dirty="0"/>
          </a:p>
        </p:txBody>
      </p:sp>
      <p:pic>
        <p:nvPicPr>
          <p:cNvPr id="717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068638"/>
            <a:ext cx="2449512" cy="277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90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174" grpId="0"/>
      <p:bldP spid="7175" grpId="0"/>
      <p:bldP spid="71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41AD0D-2AEA-4BE9-8399-D54B25C6F4A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914400"/>
          </a:xfrm>
        </p:spPr>
        <p:txBody>
          <a:bodyPr/>
          <a:lstStyle/>
          <a:p>
            <a:pPr eaLnBrk="1" hangingPunct="1"/>
            <a:r>
              <a:rPr lang="nl-NL" altLang="en-US" smtClean="0"/>
              <a:t>Non-manual Markers (NMMs)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05787" cy="4967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en-US" sz="2800" dirty="0" smtClean="0"/>
              <a:t>Generally, NMMs may fulfil functions at all levels of grammar </a:t>
            </a:r>
            <a:r>
              <a:rPr lang="nl-NL" altLang="en-US" sz="2000" dirty="0" smtClean="0"/>
              <a:t>(Pfau &amp; Quer 2010)</a:t>
            </a:r>
            <a:r>
              <a:rPr lang="nl-NL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nl-NL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nl-NL" altLang="en-US" sz="2800" dirty="0" smtClean="0"/>
              <a:t>Most common NMM for negation: headshake.</a:t>
            </a:r>
          </a:p>
          <a:p>
            <a:pPr eaLnBrk="1" hangingPunct="1">
              <a:lnSpc>
                <a:spcPct val="90000"/>
              </a:lnSpc>
            </a:pPr>
            <a:endParaRPr lang="nl-NL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nl-NL" altLang="en-US" sz="2800" dirty="0" smtClean="0"/>
              <a:t>NMMs, like manual markers, can be traced back to (culture-specific) co-speech gestures </a:t>
            </a:r>
            <a:r>
              <a:rPr lang="nl-NL" altLang="en-US" sz="2000" dirty="0" smtClean="0"/>
              <a:t>(Kendon 2002)</a:t>
            </a:r>
            <a:r>
              <a:rPr lang="nl-NL" altLang="en-US" sz="28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endParaRPr lang="nl-NL" altLang="en-US" sz="2800" dirty="0"/>
          </a:p>
          <a:p>
            <a:pPr eaLnBrk="1" hangingPunct="1">
              <a:lnSpc>
                <a:spcPct val="90000"/>
              </a:lnSpc>
            </a:pPr>
            <a:r>
              <a:rPr lang="nl-NL" altLang="en-US" sz="2800" dirty="0" smtClean="0"/>
              <a:t>Yet, the cross-linguistic evidence suggests that these gestures grammaticalize in SLs </a:t>
            </a:r>
            <a:r>
              <a:rPr lang="nl-NL" altLang="en-US" sz="2000" dirty="0" smtClean="0"/>
              <a:t>(Van Loon et al. 2014; Pfau 2015)</a:t>
            </a:r>
            <a:r>
              <a:rPr lang="nl-NL" alt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7CBFF0-D509-43EB-AC9D-B1057B36810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914400"/>
          </a:xfrm>
        </p:spPr>
        <p:txBody>
          <a:bodyPr/>
          <a:lstStyle/>
          <a:p>
            <a:pPr eaLnBrk="1" hangingPunct="1"/>
            <a:r>
              <a:rPr lang="nl-NL" altLang="en-US" smtClean="0"/>
              <a:t>Variation Across Sign Languages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="" xmlns:a16="http://schemas.microsoft.com/office/drawing/2014/main" id="{A2548EFD-20ED-4286-A79E-7070B56C2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05787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nl-NL" altLang="en-US" sz="2800" dirty="0"/>
              <a:t>Despite superficial similarities, SLs differ </a:t>
            </a:r>
            <a:r>
              <a:rPr lang="nl-NL" altLang="en-US" sz="2800" dirty="0" smtClean="0"/>
              <a:t>in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en-US" sz="2400" dirty="0" smtClean="0">
                <a:sym typeface="Symbol" panose="05050102010706020507" pitchFamily="18" charset="2"/>
              </a:rPr>
              <a:t>basic position of manual negative particle;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en-US" sz="2400" dirty="0" smtClean="0">
                <a:sym typeface="Symbol" panose="05050102010706020507" pitchFamily="18" charset="2"/>
              </a:rPr>
              <a:t>obligatoriness of manual </a:t>
            </a:r>
            <a:r>
              <a:rPr lang="nl-NL" altLang="en-US" sz="2400" dirty="0">
                <a:sym typeface="Symbol" panose="05050102010706020507" pitchFamily="18" charset="2"/>
              </a:rPr>
              <a:t>negative </a:t>
            </a:r>
            <a:r>
              <a:rPr lang="nl-NL" altLang="en-US" sz="2400" dirty="0" smtClean="0">
                <a:sym typeface="Symbol" panose="05050102010706020507" pitchFamily="18" charset="2"/>
              </a:rPr>
              <a:t>particle;</a:t>
            </a:r>
            <a:endParaRPr lang="nl-NL" altLang="en-US" sz="2400" dirty="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en-US" sz="2400" dirty="0" smtClean="0">
                <a:sym typeface="Symbol" panose="05050102010706020507" pitchFamily="18" charset="2"/>
              </a:rPr>
              <a:t>scope </a:t>
            </a:r>
            <a:r>
              <a:rPr lang="nl-NL" altLang="en-US" sz="2400" dirty="0">
                <a:sym typeface="Symbol" panose="05050102010706020507" pitchFamily="18" charset="2"/>
              </a:rPr>
              <a:t>of the non-manual marker;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en-US" sz="2400" dirty="0" smtClean="0">
                <a:sym typeface="Symbol" panose="05050102010706020507" pitchFamily="18" charset="2"/>
              </a:rPr>
              <a:t>availability </a:t>
            </a:r>
            <a:r>
              <a:rPr lang="nl-NL" altLang="en-US" sz="2400" dirty="0">
                <a:sym typeface="Symbol" panose="05050102010706020507" pitchFamily="18" charset="2"/>
              </a:rPr>
              <a:t>of Negative </a:t>
            </a:r>
            <a:r>
              <a:rPr lang="nl-NL" altLang="en-US" sz="2400" dirty="0" smtClean="0">
                <a:sym typeface="Symbol" panose="05050102010706020507" pitchFamily="18" charset="2"/>
              </a:rPr>
              <a:t>Concord;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en-US" sz="2400" dirty="0">
                <a:sym typeface="Symbol" panose="05050102010706020507" pitchFamily="18" charset="2"/>
              </a:rPr>
              <a:t>a</a:t>
            </a:r>
            <a:r>
              <a:rPr lang="nl-NL" altLang="en-US" sz="2400" dirty="0" smtClean="0">
                <a:sym typeface="Symbol" panose="05050102010706020507" pitchFamily="18" charset="2"/>
              </a:rPr>
              <a:t>vailability of negative modals.</a:t>
            </a:r>
            <a:endParaRPr lang="nl-NL" altLang="en-US" sz="2400" dirty="0"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nl-NL" altLang="en-US" sz="1800" dirty="0"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nl-NL" altLang="en-US" sz="2000" dirty="0" smtClean="0">
                <a:sym typeface="Symbol" panose="05050102010706020507" pitchFamily="18" charset="2"/>
              </a:rPr>
              <a:t>       (</a:t>
            </a:r>
            <a:r>
              <a:rPr lang="nl-NL" altLang="en-US" sz="2000" dirty="0">
                <a:sym typeface="Symbol" panose="05050102010706020507" pitchFamily="18" charset="2"/>
              </a:rPr>
              <a:t>Pfau &amp; Quer 2002; Zeshan 2004, 2006a; Quer 2012; Pfau 2016)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D93E30-CA3C-45B7-BDB1-949A9F9DFF6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333375"/>
            <a:ext cx="8207375" cy="914400"/>
          </a:xfrm>
        </p:spPr>
        <p:txBody>
          <a:bodyPr/>
          <a:lstStyle/>
          <a:p>
            <a:pPr eaLnBrk="1" hangingPunct="1"/>
            <a:r>
              <a:rPr lang="nl-NL" altLang="en-US" smtClean="0"/>
              <a:t>Sign Language of the Netherlands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="" xmlns:a16="http://schemas.microsoft.com/office/drawing/2014/main" id="{A2548EFD-20ED-4286-A79E-7070B56C2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05787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nl-NL" altLang="en-US" sz="2800" dirty="0"/>
              <a:t>Previous studies have established: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en-US" sz="2400" dirty="0" smtClean="0">
                <a:sym typeface="Symbol" panose="05050102010706020507" pitchFamily="18" charset="2"/>
              </a:rPr>
              <a:t>that </a:t>
            </a:r>
            <a:r>
              <a:rPr lang="nl-NL" altLang="en-US" sz="2400" dirty="0">
                <a:sym typeface="Symbol" panose="05050102010706020507" pitchFamily="18" charset="2"/>
              </a:rPr>
              <a:t>NGT allows for both SOV- and SVO-orders;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en-US" sz="2400" dirty="0" smtClean="0">
                <a:sym typeface="Symbol" panose="05050102010706020507" pitchFamily="18" charset="2"/>
              </a:rPr>
              <a:t>that </a:t>
            </a:r>
            <a:r>
              <a:rPr lang="nl-NL" altLang="en-US" sz="2400" dirty="0">
                <a:sym typeface="Symbol" panose="05050102010706020507" pitchFamily="18" charset="2"/>
              </a:rPr>
              <a:t>use of headshake is obligatory in </a:t>
            </a:r>
            <a:r>
              <a:rPr lang="nl-NL" altLang="en-US" sz="2400" dirty="0" smtClean="0">
                <a:sym typeface="Symbol" panose="05050102010706020507" pitchFamily="18" charset="2"/>
              </a:rPr>
              <a:t>negative contexts</a:t>
            </a:r>
            <a:r>
              <a:rPr lang="nl-NL" altLang="en-US" sz="2400" dirty="0">
                <a:sym typeface="Symbol" panose="05050102010706020507" pitchFamily="18" charset="2"/>
              </a:rPr>
              <a:t>;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en-US" sz="2400" dirty="0" smtClean="0">
                <a:sym typeface="Symbol" panose="05050102010706020507" pitchFamily="18" charset="2"/>
              </a:rPr>
              <a:t>that </a:t>
            </a:r>
            <a:r>
              <a:rPr lang="nl-NL" altLang="en-US" sz="2400" dirty="0">
                <a:sym typeface="Symbol" panose="05050102010706020507" pitchFamily="18" charset="2"/>
              </a:rPr>
              <a:t>the headshake </a:t>
            </a:r>
            <a:r>
              <a:rPr lang="nl-NL" altLang="en-US" sz="2400" dirty="0" smtClean="0">
                <a:sym typeface="Symbol" panose="05050102010706020507" pitchFamily="18" charset="2"/>
              </a:rPr>
              <a:t>may spread;</a:t>
            </a:r>
            <a:endParaRPr lang="nl-NL" altLang="en-US" sz="2400" dirty="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en-US" sz="2400" dirty="0" smtClean="0">
                <a:sym typeface="Symbol" panose="05050102010706020507" pitchFamily="18" charset="2"/>
              </a:rPr>
              <a:t>that a manual negative particle is optional in NGT.</a:t>
            </a:r>
            <a:endParaRPr lang="nl-NL" altLang="en-US" sz="2400" dirty="0"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nl-NL" altLang="en-US" sz="1800" dirty="0"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nl-NL" altLang="en-US" sz="2000" dirty="0">
                <a:sym typeface="Symbol" panose="05050102010706020507" pitchFamily="18" charset="2"/>
              </a:rPr>
              <a:t>   </a:t>
            </a:r>
            <a:r>
              <a:rPr lang="nl-NL" altLang="en-US" sz="2000" dirty="0" smtClean="0">
                <a:sym typeface="Symbol" panose="05050102010706020507" pitchFamily="18" charset="2"/>
              </a:rPr>
              <a:t>    </a:t>
            </a:r>
            <a:r>
              <a:rPr lang="nl-NL" altLang="en-US" sz="2000" dirty="0">
                <a:sym typeface="Symbol" panose="05050102010706020507" pitchFamily="18" charset="2"/>
              </a:rPr>
              <a:t>(Coerts 1992, 1994; van Gijn 2004; Oomen &amp; Pfau 2017)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378BE8-8BB7-4C17-A260-88438390BB6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647700"/>
          </a:xfrm>
        </p:spPr>
        <p:txBody>
          <a:bodyPr/>
          <a:lstStyle/>
          <a:p>
            <a:pPr eaLnBrk="1" hangingPunct="1"/>
            <a:r>
              <a:rPr lang="nl-NL" altLang="en-US" dirty="0" smtClean="0"/>
              <a:t>Data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="" xmlns:a16="http://schemas.microsoft.com/office/drawing/2014/main" id="{DCBC6C66-904D-4471-A21A-CF2645370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497887" cy="5545137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  <a:defRPr/>
            </a:pPr>
            <a:r>
              <a:rPr lang="nl-NL" altLang="en-US" sz="2800" dirty="0" smtClean="0">
                <a:sym typeface="Symbol" panose="05050102010706020507" pitchFamily="18" charset="2"/>
              </a:rPr>
              <a:t>Naturalistic corpus data from Corpus NGT </a:t>
            </a:r>
            <a:r>
              <a:rPr lang="nl-NL" altLang="en-US" sz="2000" dirty="0" smtClean="0">
                <a:sym typeface="Symbol" panose="05050102010706020507" pitchFamily="18" charset="2"/>
              </a:rPr>
              <a:t>(Crasborn, Zwitserlood &amp; Ros 2008)</a:t>
            </a:r>
          </a:p>
          <a:p>
            <a:pPr marL="914400" lvl="1" indent="-5143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en-US" sz="2400" dirty="0" smtClean="0">
                <a:sym typeface="Symbol" panose="05050102010706020507" pitchFamily="18" charset="2"/>
              </a:rPr>
              <a:t>92 deaf</a:t>
            </a:r>
            <a:r>
              <a:rPr lang="nl-NL" altLang="en-US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nl-NL" altLang="en-US" sz="2400" dirty="0" smtClean="0">
                <a:sym typeface="Symbol" panose="05050102010706020507" pitchFamily="18" charset="2"/>
              </a:rPr>
              <a:t>signers in dialogue setting</a:t>
            </a:r>
          </a:p>
          <a:p>
            <a:pPr marL="914400" lvl="1" indent="-5143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en-US" sz="2400" dirty="0" smtClean="0">
                <a:sym typeface="Symbol" panose="05050102010706020507" pitchFamily="18" charset="2"/>
              </a:rPr>
              <a:t>2375 recordings, partially annotated</a:t>
            </a:r>
          </a:p>
          <a:p>
            <a:pPr marL="914400" lvl="1" indent="-5143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en-US" sz="2400" dirty="0" smtClean="0">
                <a:sym typeface="Symbol" panose="05050102010706020507" pitchFamily="18" charset="2"/>
              </a:rPr>
              <a:t>Dialogues, narratives, elicitation tasks</a:t>
            </a:r>
          </a:p>
          <a:p>
            <a:pPr marL="514350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  <a:defRPr/>
            </a:pPr>
            <a:endParaRPr lang="nl-NL" altLang="en-US" sz="2800" dirty="0" smtClean="0">
              <a:sym typeface="Symbol" panose="05050102010706020507" pitchFamily="18" charset="2"/>
            </a:endParaRPr>
          </a:p>
          <a:p>
            <a:pPr marL="514350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  <a:defRPr/>
            </a:pPr>
            <a:endParaRPr lang="nl-NL" altLang="en-US" sz="2800" dirty="0">
              <a:sym typeface="Symbol" panose="05050102010706020507" pitchFamily="18" charset="2"/>
            </a:endParaRPr>
          </a:p>
          <a:p>
            <a:pPr marL="514350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  <a:defRPr/>
            </a:pPr>
            <a:endParaRPr lang="nl-NL" altLang="en-US" sz="2800" dirty="0" smtClean="0">
              <a:sym typeface="Symbol" panose="05050102010706020507" pitchFamily="18" charset="2"/>
            </a:endParaRPr>
          </a:p>
          <a:p>
            <a:pPr marL="514350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  <a:defRPr/>
            </a:pPr>
            <a:r>
              <a:rPr lang="nl-NL" altLang="en-US" sz="2800" dirty="0" smtClean="0">
                <a:sym typeface="Symbol" panose="05050102010706020507" pitchFamily="18" charset="2"/>
              </a:rPr>
              <a:t>Informants</a:t>
            </a:r>
          </a:p>
          <a:p>
            <a:pPr marL="914400" lvl="1" indent="-5143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en-US" sz="2400" dirty="0" smtClean="0">
                <a:sym typeface="Symbol" panose="05050102010706020507" pitchFamily="18" charset="2"/>
              </a:rPr>
              <a:t>Two deaf signers</a:t>
            </a:r>
          </a:p>
          <a:p>
            <a:pPr marL="914400" lvl="1" indent="-5143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en-US" sz="2400" dirty="0" smtClean="0">
                <a:sym typeface="Symbol" panose="05050102010706020507" pitchFamily="18" charset="2"/>
              </a:rPr>
              <a:t>Informal grammaticality judgments</a:t>
            </a:r>
            <a:endParaRPr lang="nl-NL" altLang="en-US" sz="2400" dirty="0">
              <a:sym typeface="Symbol" panose="05050102010706020507" pitchFamily="18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638" y="3212976"/>
            <a:ext cx="4868725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6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3093</TotalTime>
  <Words>2602</Words>
  <Application>Microsoft Office PowerPoint</Application>
  <PresentationFormat>On-screen Show (4:3)</PresentationFormat>
  <Paragraphs>346</Paragraphs>
  <Slides>37</Slides>
  <Notes>35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Typological Aspects of Negation in Sign Language of the Netherlands</vt:lpstr>
      <vt:lpstr>PowerPoint Presentation</vt:lpstr>
      <vt:lpstr>– 1 –   Introduction &amp; Methodology</vt:lpstr>
      <vt:lpstr>Sign Language Negation</vt:lpstr>
      <vt:lpstr>PowerPoint Presentation</vt:lpstr>
      <vt:lpstr>Non-manual Markers (NMMs)</vt:lpstr>
      <vt:lpstr>Variation Across Sign Languages</vt:lpstr>
      <vt:lpstr>Sign Language of the Netherlands</vt:lpstr>
      <vt:lpstr>Data</vt:lpstr>
      <vt:lpstr>– 2 – Position of the Basic Clause Negator</vt:lpstr>
      <vt:lpstr>Position of not in SLs</vt:lpstr>
      <vt:lpstr>Position of not in NGT</vt:lpstr>
      <vt:lpstr>Constituent Order: O-V-not</vt:lpstr>
      <vt:lpstr>Constituent Order: S-not-V</vt:lpstr>
      <vt:lpstr>– 3 – Negative Modals</vt:lpstr>
      <vt:lpstr>Negative Modals in SLs</vt:lpstr>
      <vt:lpstr>Modals: Strategies for Negation</vt:lpstr>
      <vt:lpstr>Negative Modals in NGT</vt:lpstr>
      <vt:lpstr>Modal + not</vt:lpstr>
      <vt:lpstr>Modal + Headshake Only?</vt:lpstr>
      <vt:lpstr>– 4 – Neg-raising</vt:lpstr>
      <vt:lpstr>Neg-raising – The Phenomenon</vt:lpstr>
      <vt:lpstr>NR in Sign Languages</vt:lpstr>
      <vt:lpstr>Neg-raising in NGT</vt:lpstr>
      <vt:lpstr>Neg-raising in NGT (2)</vt:lpstr>
      <vt:lpstr>– 5 – Conclusions</vt:lpstr>
      <vt:lpstr>Conclusions</vt:lpstr>
      <vt:lpstr>Acknowledgements</vt:lpstr>
      <vt:lpstr>References</vt:lpstr>
      <vt:lpstr>PowerPoint Presentation</vt:lpstr>
      <vt:lpstr>PowerPoint Presentation</vt:lpstr>
      <vt:lpstr>PowerPoint Presentation</vt:lpstr>
      <vt:lpstr>American SL vs. Turkish SL</vt:lpstr>
      <vt:lpstr>American SL vs. Turkish SL</vt:lpstr>
      <vt:lpstr>Cross-linguistic Patterns</vt:lpstr>
      <vt:lpstr>Cross-linguistic Comparison: Fongbe</vt:lpstr>
      <vt:lpstr>Suppletion</vt:lpstr>
    </vt:vector>
  </TitlesOfParts>
  <Company>Universiteit van Amsterdam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rpfau</dc:creator>
  <cp:lastModifiedBy>Klomp, U.</cp:lastModifiedBy>
  <cp:revision>175</cp:revision>
  <cp:lastPrinted>2018-04-03T09:39:12Z</cp:lastPrinted>
  <dcterms:created xsi:type="dcterms:W3CDTF">2001-10-16T12:05:30Z</dcterms:created>
  <dcterms:modified xsi:type="dcterms:W3CDTF">2018-09-24T14:14:03Z</dcterms:modified>
</cp:coreProperties>
</file>